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65" r:id="rId2"/>
    <p:sldId id="1192" r:id="rId3"/>
    <p:sldId id="269" r:id="rId4"/>
    <p:sldId id="982" r:id="rId5"/>
    <p:sldId id="1281" r:id="rId6"/>
    <p:sldId id="1098" r:id="rId7"/>
    <p:sldId id="1101" r:id="rId8"/>
    <p:sldId id="1193" r:id="rId9"/>
    <p:sldId id="1095" r:id="rId10"/>
    <p:sldId id="1200" r:id="rId11"/>
    <p:sldId id="1222" r:id="rId12"/>
    <p:sldId id="1181" r:id="rId13"/>
    <p:sldId id="1389" r:id="rId14"/>
    <p:sldId id="1300" r:id="rId15"/>
    <p:sldId id="1234" r:id="rId16"/>
    <p:sldId id="1236" r:id="rId17"/>
    <p:sldId id="1235" r:id="rId18"/>
    <p:sldId id="1289" r:id="rId19"/>
    <p:sldId id="1282" r:id="rId20"/>
    <p:sldId id="1283" r:id="rId21"/>
    <p:sldId id="1290" r:id="rId22"/>
    <p:sldId id="1343" r:id="rId23"/>
    <p:sldId id="1345" r:id="rId24"/>
    <p:sldId id="1346" r:id="rId25"/>
    <p:sldId id="1347" r:id="rId26"/>
    <p:sldId id="1348" r:id="rId27"/>
    <p:sldId id="1356" r:id="rId28"/>
    <p:sldId id="1357" r:id="rId29"/>
    <p:sldId id="1349" r:id="rId30"/>
    <p:sldId id="1358" r:id="rId31"/>
    <p:sldId id="1350" r:id="rId32"/>
    <p:sldId id="1359" r:id="rId33"/>
    <p:sldId id="1360" r:id="rId34"/>
    <p:sldId id="1351" r:id="rId35"/>
    <p:sldId id="1301" r:id="rId36"/>
    <p:sldId id="1314" r:id="rId37"/>
    <p:sldId id="1315" r:id="rId38"/>
    <p:sldId id="1237" r:id="rId39"/>
    <p:sldId id="1238" r:id="rId40"/>
    <p:sldId id="1319" r:id="rId41"/>
    <p:sldId id="1323" r:id="rId42"/>
    <p:sldId id="1208" r:id="rId43"/>
    <p:sldId id="1387" r:id="rId44"/>
    <p:sldId id="1362" r:id="rId45"/>
    <p:sldId id="1354" r:id="rId46"/>
    <p:sldId id="1355" r:id="rId47"/>
    <p:sldId id="1203" r:id="rId48"/>
    <p:sldId id="1388" r:id="rId49"/>
    <p:sldId id="1379" r:id="rId50"/>
    <p:sldId id="1380" r:id="rId51"/>
    <p:sldId id="1381" r:id="rId52"/>
    <p:sldId id="1382" r:id="rId53"/>
    <p:sldId id="1383" r:id="rId54"/>
    <p:sldId id="1384" r:id="rId55"/>
    <p:sldId id="1385" r:id="rId56"/>
    <p:sldId id="1386" r:id="rId57"/>
    <p:sldId id="1352" r:id="rId58"/>
    <p:sldId id="1353" r:id="rId59"/>
    <p:sldId id="1363" r:id="rId60"/>
    <p:sldId id="1364" r:id="rId61"/>
    <p:sldId id="1365" r:id="rId62"/>
    <p:sldId id="1366" r:id="rId63"/>
    <p:sldId id="1367" r:id="rId64"/>
    <p:sldId id="1368" r:id="rId65"/>
    <p:sldId id="1369" r:id="rId66"/>
    <p:sldId id="1370" r:id="rId67"/>
    <p:sldId id="1371" r:id="rId68"/>
    <p:sldId id="1372" r:id="rId69"/>
    <p:sldId id="1373" r:id="rId70"/>
    <p:sldId id="1374" r:id="rId71"/>
    <p:sldId id="1375" r:id="rId7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100" u="sng" kern="1200">
        <a:solidFill>
          <a:schemeClr val="bg1"/>
        </a:solidFill>
        <a:latin typeface="Arial Narrow" pitchFamily="-72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1100" u="sng" kern="1200">
        <a:solidFill>
          <a:schemeClr val="bg1"/>
        </a:solidFill>
        <a:latin typeface="Arial Narrow" pitchFamily="-72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1100" u="sng" kern="1200">
        <a:solidFill>
          <a:schemeClr val="bg1"/>
        </a:solidFill>
        <a:latin typeface="Arial Narrow" pitchFamily="-72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1100" u="sng" kern="1200">
        <a:solidFill>
          <a:schemeClr val="bg1"/>
        </a:solidFill>
        <a:latin typeface="Arial Narrow" pitchFamily="-72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1100" u="sng" kern="1200">
        <a:solidFill>
          <a:schemeClr val="bg1"/>
        </a:solidFill>
        <a:latin typeface="Arial Narrow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100" u="sng" kern="1200">
        <a:solidFill>
          <a:schemeClr val="bg1"/>
        </a:solidFill>
        <a:latin typeface="Arial Narrow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1100" u="sng" kern="1200">
        <a:solidFill>
          <a:schemeClr val="bg1"/>
        </a:solidFill>
        <a:latin typeface="Arial Narrow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1100" u="sng" kern="1200">
        <a:solidFill>
          <a:schemeClr val="bg1"/>
        </a:solidFill>
        <a:latin typeface="Arial Narrow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1100" u="sng" kern="1200">
        <a:solidFill>
          <a:schemeClr val="bg1"/>
        </a:solidFill>
        <a:latin typeface="Arial Narrow" pitchFamily="-72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7921"/>
    <a:srgbClr val="FFCC18"/>
    <a:srgbClr val="76B531"/>
    <a:srgbClr val="00B050"/>
    <a:srgbClr val="7ABC32"/>
    <a:srgbClr val="92D050"/>
    <a:srgbClr val="444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4" autoAdjust="0"/>
    <p:restoredTop sz="98139" autoAdjust="0"/>
  </p:normalViewPr>
  <p:slideViewPr>
    <p:cSldViewPr snapToGrid="0">
      <p:cViewPr>
        <p:scale>
          <a:sx n="100" d="100"/>
          <a:sy n="100" d="100"/>
        </p:scale>
        <p:origin x="-528" y="936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28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824"/>
    </p:cViewPr>
  </p:sorterViewPr>
  <p:notesViewPr>
    <p:cSldViewPr snapToGrid="0"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lnSpc>
                <a:spcPct val="80000"/>
              </a:lnSpc>
              <a:spcBef>
                <a:spcPct val="50000"/>
              </a:spcBef>
              <a:defRPr sz="1200">
                <a:latin typeface="Arial Narrow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lnSpc>
                <a:spcPct val="80000"/>
              </a:lnSpc>
              <a:spcBef>
                <a:spcPct val="50000"/>
              </a:spcBef>
              <a:defRPr sz="1200">
                <a:latin typeface="Arial Narrow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3F00662A-EC1F-4489-99E7-07876739896B}" type="datetimeFigureOut">
              <a:rPr lang="de-DE"/>
              <a:pPr>
                <a:defRPr/>
              </a:pPr>
              <a:t>27.11.2013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lnSpc>
                <a:spcPct val="80000"/>
              </a:lnSpc>
              <a:spcBef>
                <a:spcPct val="50000"/>
              </a:spcBef>
              <a:defRPr sz="1200">
                <a:latin typeface="Arial Narrow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lnSpc>
                <a:spcPct val="80000"/>
              </a:lnSpc>
              <a:spcBef>
                <a:spcPct val="50000"/>
              </a:spcBef>
              <a:defRPr sz="1200">
                <a:latin typeface="Arial Narrow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E5987A2B-D436-4EB4-9406-4DC32F38FD0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7215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0000"/>
              </a:lnSpc>
              <a:spcBef>
                <a:spcPct val="50000"/>
              </a:spcBef>
              <a:defRPr sz="1200"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0000"/>
              </a:lnSpc>
              <a:spcBef>
                <a:spcPct val="50000"/>
              </a:spcBef>
              <a:defRPr sz="1200"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0000"/>
              </a:lnSpc>
              <a:spcBef>
                <a:spcPct val="50000"/>
              </a:spcBef>
              <a:defRPr sz="1200"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0000"/>
              </a:lnSpc>
              <a:spcBef>
                <a:spcPct val="50000"/>
              </a:spcBef>
              <a:defRPr sz="1200"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013B2640-4998-458E-BBE4-8B55D0FB5D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112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3B2640-4998-458E-BBE4-8B55D0FB5DA2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fu_logo_rgb_lay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59601" y="1152525"/>
            <a:ext cx="20065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685800" y="1219200"/>
            <a:ext cx="45720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1100" u="sng">
                <a:solidFill>
                  <a:schemeClr val="bg1"/>
                </a:solidFill>
                <a:latin typeface="Arial Narrow" pitchFamily="-112" charset="0"/>
                <a:ea typeface="ＭＳ Ｐゴシック" pitchFamily="-112" charset="-128"/>
              </a:defRPr>
            </a:lvl1pPr>
            <a:lvl2pPr marL="742950" indent="-285750">
              <a:defRPr sz="1100" u="sng">
                <a:solidFill>
                  <a:schemeClr val="bg1"/>
                </a:solidFill>
                <a:latin typeface="Arial Narrow" pitchFamily="-112" charset="0"/>
                <a:ea typeface="ＭＳ Ｐゴシック" pitchFamily="-112" charset="-128"/>
              </a:defRPr>
            </a:lvl2pPr>
            <a:lvl3pPr marL="1143000" indent="-228600">
              <a:defRPr sz="1100" u="sng">
                <a:solidFill>
                  <a:schemeClr val="bg1"/>
                </a:solidFill>
                <a:latin typeface="Arial Narrow" pitchFamily="-112" charset="0"/>
                <a:ea typeface="ＭＳ Ｐゴシック" pitchFamily="-112" charset="-128"/>
              </a:defRPr>
            </a:lvl3pPr>
            <a:lvl4pPr marL="1600200" indent="-228600">
              <a:defRPr sz="1100" u="sng">
                <a:solidFill>
                  <a:schemeClr val="bg1"/>
                </a:solidFill>
                <a:latin typeface="Arial Narrow" pitchFamily="-112" charset="0"/>
                <a:ea typeface="ＭＳ Ｐゴシック" pitchFamily="-112" charset="-128"/>
              </a:defRPr>
            </a:lvl4pPr>
            <a:lvl5pPr marL="2057400" indent="-228600">
              <a:defRPr sz="1100" u="sng">
                <a:solidFill>
                  <a:schemeClr val="bg1"/>
                </a:solidFill>
                <a:latin typeface="Arial Narrow" pitchFamily="-112" charset="0"/>
                <a:ea typeface="ＭＳ Ｐゴシック" pitchFamily="-112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100" u="sng">
                <a:solidFill>
                  <a:schemeClr val="bg1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100" u="sng">
                <a:solidFill>
                  <a:schemeClr val="bg1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100" u="sng">
                <a:solidFill>
                  <a:schemeClr val="bg1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100" u="sng">
                <a:solidFill>
                  <a:schemeClr val="bg1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de-DE" sz="2400" u="none" smtClean="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pic>
        <p:nvPicPr>
          <p:cNvPr id="4" name="Picture 11" descr="titel_kreisfläch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2273300"/>
            <a:ext cx="9145588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534" y="228600"/>
            <a:ext cx="1809750" cy="7615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336AC-AC6A-9442-A86B-F4E58FBE2109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62888" y="5918200"/>
            <a:ext cx="7223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010CD-12FA-4497-B7FA-19F6263495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3"/>
          </p:nvPr>
        </p:nvSpPr>
        <p:spPr bwMode="auto">
          <a:xfrm>
            <a:off x="539750" y="6492875"/>
            <a:ext cx="563245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lnSpc>
                <a:spcPct val="80000"/>
              </a:lnSpc>
              <a:spcBef>
                <a:spcPct val="50000"/>
              </a:spcBef>
              <a:defRPr u="none" dirty="0" smtClean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28.09.2010</a:t>
            </a:r>
            <a:endParaRPr lang="de-DE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9750" y="63785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Coporate Desgin der HFU Operative Umsetzung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F1A7B-13D1-4891-AA83-DDF059F4D6D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folie_fußzeile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899150"/>
            <a:ext cx="9145588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1988" y="395288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de-DE" dirty="0" smtClean="0"/>
              <a:t>Zweite </a:t>
            </a:r>
            <a:r>
              <a:rPr lang="de-DE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29" name="Picture 8" descr="hfu_logo_rgb_lay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112000" y="328613"/>
            <a:ext cx="1749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424738" y="6418263"/>
            <a:ext cx="1123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lnSpc>
                <a:spcPct val="80000"/>
              </a:lnSpc>
              <a:spcBef>
                <a:spcPct val="50000"/>
              </a:spcBef>
              <a:defRPr sz="1200" u="none" dirty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74760800-DAD3-744D-A9D8-8833B8F3B944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558088" y="5918200"/>
            <a:ext cx="92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lnSpc>
                <a:spcPct val="80000"/>
              </a:lnSpc>
              <a:spcBef>
                <a:spcPct val="50000"/>
              </a:spcBef>
              <a:defRPr sz="1200" u="none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8EA5351-CEE7-4985-823A-31CE8526651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Line 13"/>
          <p:cNvSpPr>
            <a:spLocks noChangeShapeType="1"/>
          </p:cNvSpPr>
          <p:nvPr userDrawn="1"/>
        </p:nvSpPr>
        <p:spPr bwMode="auto">
          <a:xfrm>
            <a:off x="7496175" y="6586538"/>
            <a:ext cx="0" cy="27622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de-DE"/>
          </a:p>
        </p:txBody>
      </p:sp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666750" y="6324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small" spc="0" normalizeH="0" baseline="0" noProof="0" dirty="0" smtClean="0">
                <a:ln>
                  <a:noFill/>
                </a:ln>
                <a:solidFill>
                  <a:srgbClr val="444A4B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charset="0"/>
              </a:rPr>
              <a:t>Forschungsgruppe „Tafeln“ – Prof. Dr. Stefan Selke</a:t>
            </a:r>
            <a:endParaRPr kumimoji="0" lang="de-DE" sz="1200" b="0" i="0" u="none" strike="noStrike" kern="0" cap="small" spc="0" normalizeH="0" baseline="0" noProof="0" dirty="0">
              <a:ln>
                <a:noFill/>
              </a:ln>
              <a:solidFill>
                <a:srgbClr val="444A4B"/>
              </a:solidFill>
              <a:effectLst/>
              <a:uLnTx/>
              <a:uFillTx/>
              <a:latin typeface="+mj-lt"/>
              <a:ea typeface="MS PGothic" pitchFamily="34" charset="-128"/>
              <a:cs typeface="MS PGothic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44A4B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44A4B"/>
          </a:solidFill>
          <a:latin typeface="Arial Narrow" pitchFamily="-112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44A4B"/>
          </a:solidFill>
          <a:latin typeface="Arial Narrow" pitchFamily="-112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44A4B"/>
          </a:solidFill>
          <a:latin typeface="Arial Narrow" pitchFamily="-112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44A4B"/>
          </a:solidFill>
          <a:latin typeface="Arial Narrow" pitchFamily="-112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444A4B"/>
          </a:solidFill>
          <a:latin typeface="Arial Narrow" pitchFamily="-112" charset="0"/>
          <a:ea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444A4B"/>
          </a:solidFill>
          <a:latin typeface="Arial Narrow" pitchFamily="-112" charset="0"/>
          <a:ea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444A4B"/>
          </a:solidFill>
          <a:latin typeface="Arial Narrow" pitchFamily="-112" charset="0"/>
          <a:ea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444A4B"/>
          </a:solidFill>
          <a:latin typeface="Arial Narrow" pitchFamily="-112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800">
          <a:solidFill>
            <a:schemeClr val="tx1">
              <a:lumMod val="75000"/>
              <a:lumOff val="25000"/>
            </a:schemeClr>
          </a:solidFill>
          <a:latin typeface="Arial" charset="0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chemeClr val="tx1">
              <a:lumMod val="75000"/>
              <a:lumOff val="25000"/>
            </a:schemeClr>
          </a:solidFill>
          <a:latin typeface="Arial" charset="0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>
              <a:lumMod val="75000"/>
              <a:lumOff val="25000"/>
            </a:schemeClr>
          </a:solidFill>
          <a:latin typeface="Arial" charset="0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>
              <a:lumMod val="75000"/>
              <a:lumOff val="25000"/>
            </a:schemeClr>
          </a:solidFill>
          <a:latin typeface="Arial" charset="0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tafelforum.de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aktionsbuendnis20.de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youtube.com/watch?v=MZWXn7ZHer4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85750" y="139699"/>
            <a:ext cx="7562850" cy="1903413"/>
          </a:xfrm>
          <a:noFill/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de-DE" sz="3100" b="1" dirty="0" smtClean="0">
                <a:latin typeface="Arial Narrow Bold" pitchFamily="-72" charset="0"/>
                <a:ea typeface="MS PGothic" charset="0"/>
              </a:rPr>
              <a:t>Die Tafelbewegung</a:t>
            </a:r>
            <a:br>
              <a:rPr lang="de-DE" sz="3100" b="1" dirty="0" smtClean="0">
                <a:latin typeface="Arial Narrow Bold" pitchFamily="-72" charset="0"/>
                <a:ea typeface="MS PGothic" charset="0"/>
              </a:rPr>
            </a:br>
            <a:r>
              <a:rPr lang="de-DE" b="0" dirty="0" smtClean="0">
                <a:latin typeface="Arial Narrow Bold" pitchFamily="-72" charset="0"/>
                <a:ea typeface="MS PGothic" charset="0"/>
              </a:rPr>
              <a:t>Bürgerschaftliches Engagement als Mittel zur Armutsbekämpfung oder zur Entrechtung?</a:t>
            </a:r>
            <a:endParaRPr lang="de-DE" b="1" dirty="0" smtClean="0">
              <a:latin typeface="Arial Narrow Bold" pitchFamily="-72" charset="0"/>
              <a:ea typeface="MS PGothic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27438" y="3125788"/>
            <a:ext cx="579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Aft>
                <a:spcPts val="1800"/>
              </a:spcAft>
              <a:defRPr/>
            </a:pPr>
            <a:endParaRPr lang="de-DE" sz="2000" b="1" u="none" kern="0" dirty="0">
              <a:solidFill>
                <a:srgbClr val="444A4B"/>
              </a:solidFill>
              <a:latin typeface="Arial Narrow Bold" charset="0"/>
              <a:ea typeface="MS PGothic" pitchFamily="34" charset="-128"/>
              <a:cs typeface="+mj-cs"/>
            </a:endParaRPr>
          </a:p>
        </p:txBody>
      </p:sp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5989638" y="3789363"/>
            <a:ext cx="20859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165601" y="3191937"/>
            <a:ext cx="4787900" cy="1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defRPr/>
            </a:pPr>
            <a:endParaRPr lang="de-DE" sz="2200" b="1" u="none" kern="0" cap="small" dirty="0" smtClean="0">
              <a:solidFill>
                <a:schemeClr val="accent3"/>
              </a:solidFill>
              <a:latin typeface="Arial Narrow Bold" charset="0"/>
              <a:ea typeface="MS PGothic" pitchFamily="34" charset="-128"/>
              <a:cs typeface="+mj-cs"/>
            </a:endParaRPr>
          </a:p>
          <a:p>
            <a:pPr>
              <a:spcAft>
                <a:spcPts val="1800"/>
              </a:spcAft>
              <a:defRPr/>
            </a:pPr>
            <a:r>
              <a:rPr lang="de-DE" sz="2200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Konferenz der Rosa-Luxemburg-Stiftung </a:t>
            </a:r>
          </a:p>
          <a:p>
            <a:pPr>
              <a:spcAft>
                <a:spcPts val="1800"/>
              </a:spcAft>
              <a:defRPr/>
            </a:pPr>
            <a:r>
              <a:rPr lang="de-DE" sz="22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Die nützliche Armut</a:t>
            </a:r>
          </a:p>
          <a:p>
            <a:pPr>
              <a:spcAft>
                <a:spcPts val="1800"/>
              </a:spcAft>
              <a:defRPr/>
            </a:pPr>
            <a:r>
              <a:rPr lang="de-DE" sz="1600" b="1" u="none" kern="0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Wuppertal, 23. November 2013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3400"/>
            <a:ext cx="3376337" cy="3301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Typische Fragestellungen der Debatte</a:t>
            </a:r>
          </a:p>
        </p:txBody>
      </p:sp>
      <p:sp>
        <p:nvSpPr>
          <p:cNvPr id="19460" name="Inhaltsplatzhalter 3"/>
          <p:cNvSpPr>
            <a:spLocks noGrp="1"/>
          </p:cNvSpPr>
          <p:nvPr>
            <p:ph sz="half" idx="4294967295"/>
          </p:nvPr>
        </p:nvSpPr>
        <p:spPr>
          <a:xfrm>
            <a:off x="685800" y="1435100"/>
            <a:ext cx="8128000" cy="4457700"/>
          </a:xfrm>
        </p:spPr>
        <p:txBody>
          <a:bodyPr/>
          <a:lstStyle/>
          <a:p>
            <a:pPr marL="180975" indent="-180975">
              <a:spcAft>
                <a:spcPts val="30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</a:rPr>
              <a:t>Sind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Tafeln ein Teil der Lösung oder ein Teil des Problems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de-DE" sz="24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Aft>
                <a:spcPts val="30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Sind Tafeln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  <a:cs typeface="+mn-cs"/>
              </a:rPr>
              <a:t>(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sozial) nachhaltig?</a:t>
            </a:r>
          </a:p>
          <a:p>
            <a:pPr marL="180975" indent="-180975">
              <a:spcAft>
                <a:spcPts val="30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Verhindert ehrenamtliches Engagement Armutsbekämpfung?</a:t>
            </a:r>
          </a:p>
          <a:p>
            <a:pPr marL="180975" indent="-180975">
              <a:spcAft>
                <a:spcPts val="30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Verursachen Tafeln Armut?</a:t>
            </a:r>
          </a:p>
          <a:p>
            <a:pPr marL="180975" indent="-180975">
              <a:spcAft>
                <a:spcPts val="30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Welche Alternativen zu Tafeln gibt es?</a:t>
            </a:r>
            <a:endParaRPr lang="de-DE" sz="14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0" indent="0">
              <a:spcAft>
                <a:spcPts val="2400"/>
              </a:spcAft>
              <a:buClr>
                <a:srgbClr val="00B050"/>
              </a:buClr>
              <a:buNone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Aft>
                <a:spcPts val="2400"/>
              </a:spcAft>
              <a:defRPr/>
            </a:pPr>
            <a:endParaRPr lang="de-DE" sz="1800" dirty="0">
              <a:cs typeface="+mn-cs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02750-A18F-F84C-AD14-17440E709636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49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Forschungsprojekt „</a:t>
            </a:r>
            <a:r>
              <a:rPr lang="de-DE" dirty="0"/>
              <a:t>Tafel-Monitor“ (2011-2013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85801" y="901700"/>
            <a:ext cx="8134350" cy="4648200"/>
          </a:xfrm>
        </p:spPr>
        <p:txBody>
          <a:bodyPr/>
          <a:lstStyle/>
          <a:p>
            <a:pPr marL="0" indent="0">
              <a:spcBef>
                <a:spcPts val="1776"/>
              </a:spcBef>
              <a:spcAft>
                <a:spcPts val="1200"/>
              </a:spcAft>
              <a:buClr>
                <a:srgbClr val="00B050"/>
              </a:buClr>
              <a:buNone/>
            </a:pPr>
            <a:endParaRPr lang="de-DE" sz="2400" b="1" dirty="0" smtClean="0">
              <a:solidFill>
                <a:srgbClr val="404040"/>
              </a:solidFill>
            </a:endParaRPr>
          </a:p>
          <a:p>
            <a:pPr marL="180975" indent="-180975">
              <a:spcBef>
                <a:spcPts val="17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04040"/>
                </a:solidFill>
              </a:rPr>
              <a:t>Forschungsthema: </a:t>
            </a:r>
            <a:r>
              <a:rPr lang="de-DE" sz="2400" dirty="0" smtClean="0">
                <a:solidFill>
                  <a:srgbClr val="404040"/>
                </a:solidFill>
              </a:rPr>
              <a:t>Struktur und Transformation von Lebens-mitteltafeln (Warum Tafeln?)</a:t>
            </a:r>
          </a:p>
          <a:p>
            <a:pPr marL="180975" indent="-180975">
              <a:spcBef>
                <a:spcPts val="17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04040"/>
                </a:solidFill>
              </a:rPr>
              <a:t>Forschungsfrage: </a:t>
            </a:r>
            <a:r>
              <a:rPr lang="de-DE" sz="2400" dirty="0" smtClean="0">
                <a:solidFill>
                  <a:srgbClr val="404040"/>
                </a:solidFill>
              </a:rPr>
              <a:t>Perspektiven der Nutzer und Helfer bei „Tafeln“ („Angebot und Nachfrage“)</a:t>
            </a:r>
          </a:p>
          <a:p>
            <a:pPr marL="180975" indent="-180975">
              <a:spcBef>
                <a:spcPts val="17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04040"/>
                </a:solidFill>
              </a:rPr>
              <a:t>Studiendesign: </a:t>
            </a:r>
            <a:r>
              <a:rPr lang="de-DE" sz="2400" dirty="0" smtClean="0">
                <a:solidFill>
                  <a:srgbClr val="404040"/>
                </a:solidFill>
              </a:rPr>
              <a:t>bundesweite qualitative Interviews, Medienanalyse</a:t>
            </a:r>
          </a:p>
          <a:p>
            <a:pPr marL="180975" indent="-180975">
              <a:spcBef>
                <a:spcPts val="17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04040"/>
                </a:solidFill>
              </a:rPr>
              <a:t>Ziel: </a:t>
            </a:r>
            <a:r>
              <a:rPr lang="de-DE" sz="2400" dirty="0" smtClean="0">
                <a:solidFill>
                  <a:srgbClr val="404040"/>
                </a:solidFill>
              </a:rPr>
              <a:t>Rekonstruktion der (interdependenten) Perspektiven auf Tafeln und Rekonstruktion typischer </a:t>
            </a:r>
            <a:r>
              <a:rPr lang="de-DE" sz="2400" b="1" dirty="0" smtClean="0">
                <a:solidFill>
                  <a:srgbClr val="404040"/>
                </a:solidFill>
              </a:rPr>
              <a:t>Konfliktlinien</a:t>
            </a:r>
            <a:endParaRPr lang="de-DE" sz="24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Analysedimensionen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3403600" y="714375"/>
            <a:ext cx="3860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800" b="1" u="none" dirty="0" smtClean="0">
                <a:solidFill>
                  <a:srgbClr val="404040"/>
                </a:solidFill>
              </a:rPr>
              <a:t>(1) Bestandsaufnahme </a:t>
            </a:r>
            <a:endParaRPr lang="de-DE" sz="1600" u="none" dirty="0">
              <a:solidFill>
                <a:srgbClr val="404040"/>
              </a:solidFill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-241300" y="3636640"/>
            <a:ext cx="28829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800" b="1" u="none" dirty="0" smtClean="0">
                <a:solidFill>
                  <a:srgbClr val="404040"/>
                </a:solidFill>
              </a:rPr>
              <a:t>(2) Gesellschaftlicher </a:t>
            </a:r>
          </a:p>
          <a:p>
            <a:pPr algn="ctr" eaLnBrk="1" hangingPunct="1"/>
            <a:r>
              <a:rPr lang="de-DE" sz="1800" b="1" u="none" dirty="0" smtClean="0">
                <a:solidFill>
                  <a:srgbClr val="404040"/>
                </a:solidFill>
              </a:rPr>
              <a:t>Referenzrahmen </a:t>
            </a:r>
          </a:p>
          <a:p>
            <a:pPr algn="ctr" eaLnBrk="1" hangingPunct="1"/>
            <a:endParaRPr lang="de-DE" sz="1800" u="none" dirty="0">
              <a:solidFill>
                <a:srgbClr val="404040"/>
              </a:solidFill>
            </a:endParaRPr>
          </a:p>
          <a:p>
            <a:pPr algn="ctr" eaLnBrk="1" hangingPunct="1"/>
            <a:endParaRPr lang="de-DE" sz="1800" u="none" dirty="0">
              <a:solidFill>
                <a:srgbClr val="404040"/>
              </a:solidFill>
            </a:endParaRPr>
          </a:p>
          <a:p>
            <a:pPr algn="ctr" eaLnBrk="1" hangingPunct="1"/>
            <a:endParaRPr lang="de-DE" u="none" dirty="0">
              <a:solidFill>
                <a:srgbClr val="404040"/>
              </a:solidFill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816600" y="2746375"/>
            <a:ext cx="3860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800" b="1" u="none" dirty="0" smtClean="0">
                <a:solidFill>
                  <a:srgbClr val="404040"/>
                </a:solidFill>
              </a:rPr>
              <a:t>(3) Konflikt-</a:t>
            </a:r>
          </a:p>
          <a:p>
            <a:pPr algn="ctr" eaLnBrk="1" hangingPunct="1"/>
            <a:r>
              <a:rPr lang="de-DE" sz="1800" b="1" u="none" dirty="0" err="1" smtClean="0">
                <a:solidFill>
                  <a:srgbClr val="404040"/>
                </a:solidFill>
              </a:rPr>
              <a:t>dimensionen</a:t>
            </a:r>
            <a:r>
              <a:rPr lang="de-DE" sz="1800" b="1" u="none" dirty="0" smtClean="0">
                <a:solidFill>
                  <a:srgbClr val="404040"/>
                </a:solidFill>
              </a:rPr>
              <a:t> </a:t>
            </a:r>
          </a:p>
          <a:p>
            <a:pPr algn="ctr" eaLnBrk="1" hangingPunct="1"/>
            <a:endParaRPr lang="de-DE" sz="1600" u="none" dirty="0">
              <a:solidFill>
                <a:srgbClr val="404040"/>
              </a:solidFill>
            </a:endParaRPr>
          </a:p>
        </p:txBody>
      </p:sp>
      <p:pic>
        <p:nvPicPr>
          <p:cNvPr id="3" name="Bild 2" descr="wuerfel_Regel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92" y="1511300"/>
            <a:ext cx="463862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Regionale </a:t>
            </a:r>
            <a:r>
              <a:rPr lang="de-DE" dirty="0">
                <a:ea typeface="MS PGothic" charset="0"/>
              </a:rPr>
              <a:t>Disparitäten </a:t>
            </a:r>
            <a:r>
              <a:rPr lang="de-DE" dirty="0" smtClean="0">
                <a:ea typeface="MS PGothic" charset="0"/>
              </a:rPr>
              <a:t>als Folge des Engagements</a:t>
            </a:r>
            <a:endParaRPr lang="de-DE" b="1" dirty="0" smtClean="0">
              <a:ea typeface="MS PGothic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010CD-12FA-4497-B7FA-19F62634956E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sp>
        <p:nvSpPr>
          <p:cNvPr id="9" name="Inhaltsplatzhalter 3"/>
          <p:cNvSpPr txBox="1">
            <a:spLocks/>
          </p:cNvSpPr>
          <p:nvPr/>
        </p:nvSpPr>
        <p:spPr bwMode="auto">
          <a:xfrm>
            <a:off x="4038600" y="5457194"/>
            <a:ext cx="3124200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 algn="r" eaLnBrk="0" hangingPunct="0">
              <a:spcBef>
                <a:spcPct val="20000"/>
              </a:spcBef>
              <a:spcAft>
                <a:spcPts val="0"/>
              </a:spcAft>
              <a:buClr>
                <a:srgbClr val="00B050"/>
              </a:buClr>
            </a:pPr>
            <a:r>
              <a:rPr lang="de-DE" sz="1400" u="none" kern="0" dirty="0" smtClean="0">
                <a:solidFill>
                  <a:srgbClr val="595959"/>
                </a:solidFill>
                <a:latin typeface="+mn-lt"/>
                <a:ea typeface="MS PGothic" pitchFamily="34" charset="-128"/>
              </a:rPr>
              <a:t>Quelle: Sedelmeier, in: Selke/Maar 2011 </a:t>
            </a: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82" y="1041400"/>
            <a:ext cx="3007518" cy="424887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370" y="1066799"/>
            <a:ext cx="2996130" cy="42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4" y="3022600"/>
            <a:ext cx="3376337" cy="33014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27438" y="3125788"/>
            <a:ext cx="579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Aft>
                <a:spcPts val="1800"/>
              </a:spcAft>
              <a:defRPr/>
            </a:pPr>
            <a:endParaRPr lang="de-DE" sz="2000" b="1" u="none" kern="0" dirty="0">
              <a:solidFill>
                <a:srgbClr val="444A4B"/>
              </a:solidFill>
              <a:latin typeface="Arial Narrow Bold" charset="0"/>
              <a:ea typeface="MS PGothic" pitchFamily="34" charset="-128"/>
              <a:cs typeface="+mj-cs"/>
            </a:endParaRPr>
          </a:p>
        </p:txBody>
      </p:sp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5989638" y="3789363"/>
            <a:ext cx="20859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97400" y="3103047"/>
            <a:ext cx="4559300" cy="1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defRPr/>
            </a:pPr>
            <a:endParaRPr lang="de-DE" sz="3100" b="1" u="none" kern="0" dirty="0" smtClean="0">
              <a:solidFill>
                <a:schemeClr val="accent3"/>
              </a:solidFill>
              <a:latin typeface="Arial Narrow Bold" charset="0"/>
              <a:ea typeface="MS PGothic" pitchFamily="34" charset="-128"/>
              <a:cs typeface="+mj-cs"/>
            </a:endParaRPr>
          </a:p>
          <a:p>
            <a:pPr>
              <a:spcAft>
                <a:spcPts val="1800"/>
              </a:spcAft>
              <a:defRPr/>
            </a:pP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Legitimationsfigur 1</a:t>
            </a:r>
          </a:p>
          <a:p>
            <a:pPr>
              <a:spcAft>
                <a:spcPts val="1800"/>
              </a:spcAft>
              <a:defRPr/>
            </a:pP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 „</a:t>
            </a:r>
            <a:r>
              <a:rPr lang="de-DE" sz="2400" b="1" u="none" kern="0" cap="small" dirty="0" err="1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nachhaltigkeit</a:t>
            </a: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02622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661988" y="598488"/>
            <a:ext cx="7772400" cy="533400"/>
          </a:xfrm>
        </p:spPr>
        <p:txBody>
          <a:bodyPr/>
          <a:lstStyle/>
          <a:p>
            <a:r>
              <a:rPr lang="de-DE" dirty="0" smtClean="0"/>
              <a:t>„Gier nach Fremdbeweisen der </a:t>
            </a:r>
            <a:br>
              <a:rPr lang="de-DE" dirty="0" smtClean="0"/>
            </a:br>
            <a:r>
              <a:rPr lang="de-DE" dirty="0"/>
              <a:t> </a:t>
            </a:r>
            <a:r>
              <a:rPr lang="de-DE" dirty="0" smtClean="0"/>
              <a:t> eigenen Existenz“</a:t>
            </a:r>
            <a:br>
              <a:rPr lang="de-DE" dirty="0" smtClean="0"/>
            </a:b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485900"/>
            <a:ext cx="8134350" cy="5994400"/>
          </a:xfrm>
        </p:spPr>
        <p:txBody>
          <a:bodyPr/>
          <a:lstStyle/>
          <a:p>
            <a:pPr marL="0" indent="0">
              <a:spcAft>
                <a:spcPts val="1800"/>
              </a:spcAft>
              <a:buClr>
                <a:srgbClr val="00B050"/>
              </a:buClr>
              <a:buNone/>
            </a:pPr>
            <a:r>
              <a:rPr lang="de-DE" sz="2400" b="1" dirty="0">
                <a:solidFill>
                  <a:srgbClr val="444A4B"/>
                </a:solidFill>
              </a:rPr>
              <a:t>Soziale Bewegung?</a:t>
            </a:r>
          </a:p>
          <a:p>
            <a:pPr marL="180975" indent="-180975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>
                <a:solidFill>
                  <a:srgbClr val="444A4B"/>
                </a:solidFill>
              </a:rPr>
              <a:t>„Umarmter Protest“ durch Dauersynchronisation mit Wirtschaft und Politik</a:t>
            </a:r>
          </a:p>
          <a:p>
            <a:pPr marL="180975" indent="-180975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>
                <a:solidFill>
                  <a:srgbClr val="444A4B"/>
                </a:solidFill>
              </a:rPr>
              <a:t>Politische Forderungen an System, von </a:t>
            </a:r>
            <a:r>
              <a:rPr lang="de-DE" sz="2400" dirty="0" smtClean="0">
                <a:solidFill>
                  <a:srgbClr val="444A4B"/>
                </a:solidFill>
              </a:rPr>
              <a:t>dem man </a:t>
            </a:r>
            <a:r>
              <a:rPr lang="de-DE" sz="2400" dirty="0">
                <a:solidFill>
                  <a:srgbClr val="444A4B"/>
                </a:solidFill>
              </a:rPr>
              <a:t>abhängig </a:t>
            </a:r>
            <a:r>
              <a:rPr lang="de-DE" sz="2400" dirty="0" smtClean="0">
                <a:solidFill>
                  <a:srgbClr val="444A4B"/>
                </a:solidFill>
              </a:rPr>
              <a:t>ist</a:t>
            </a:r>
            <a:endParaRPr lang="de-DE" sz="2400" b="1" dirty="0" smtClean="0">
              <a:solidFill>
                <a:srgbClr val="444A4B"/>
              </a:solidFill>
            </a:endParaRPr>
          </a:p>
          <a:p>
            <a:pPr marL="0" indent="0">
              <a:spcAft>
                <a:spcPts val="1800"/>
              </a:spcAft>
              <a:buClr>
                <a:srgbClr val="00B050"/>
              </a:buClr>
              <a:buNone/>
            </a:pPr>
            <a:r>
              <a:rPr lang="de-DE" sz="2400" b="1" dirty="0" smtClean="0">
                <a:solidFill>
                  <a:srgbClr val="444A4B"/>
                </a:solidFill>
              </a:rPr>
              <a:t>Ökologische Bewegung?</a:t>
            </a:r>
          </a:p>
          <a:p>
            <a:pPr marL="180975" indent="-180975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„Rettung von Lebensmitteln“ als argumentative Basisfigur</a:t>
            </a:r>
          </a:p>
          <a:p>
            <a:pPr marL="180975" indent="-180975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„Müllproblem“ verzerrt dargestellt (vgl. „</a:t>
            </a:r>
            <a:r>
              <a:rPr lang="de-DE" sz="2400" dirty="0" err="1" smtClean="0">
                <a:solidFill>
                  <a:srgbClr val="444A4B"/>
                </a:solidFill>
              </a:rPr>
              <a:t>Foodsharing</a:t>
            </a:r>
            <a:r>
              <a:rPr lang="de-DE" sz="2400" dirty="0" smtClean="0">
                <a:solidFill>
                  <a:srgbClr val="444A4B"/>
                </a:solidFill>
              </a:rPr>
              <a:t>“)</a:t>
            </a:r>
          </a:p>
          <a:p>
            <a:pPr marL="180975" indent="-180975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Nachhaltigkeit als Marketingstrategie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pic>
        <p:nvPicPr>
          <p:cNvPr id="9" name="Bild 8" descr="Tafeln_Nachhaltigkeit_2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884" y="1397000"/>
            <a:ext cx="2696576" cy="3810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Bild 10" descr="Unbenannt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41" y="1435100"/>
            <a:ext cx="2635308" cy="37973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d 5" descr="Rew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498" y="1381907"/>
            <a:ext cx="2722904" cy="385049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1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Nachhaltigkeitsbehauptungen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485900"/>
            <a:ext cx="8134350" cy="5994400"/>
          </a:xfrm>
        </p:spPr>
        <p:txBody>
          <a:bodyPr/>
          <a:lstStyle/>
          <a:p>
            <a:pPr marL="180975" indent="-180975">
              <a:spcAft>
                <a:spcPts val="4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Kathrin Göring-Eckhardt: „Tafeln sind nachhaltig.“</a:t>
            </a:r>
          </a:p>
          <a:p>
            <a:pPr marL="180975" indent="-180975">
              <a:spcAft>
                <a:spcPts val="4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Feedback 1/2011: „Tafeln und Nachhaltigkeit“</a:t>
            </a:r>
          </a:p>
          <a:p>
            <a:pPr marL="180975" indent="-180975">
              <a:spcAft>
                <a:spcPts val="4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Jahresbericht 2010: „Nachhaltigkeit im Fokus“</a:t>
            </a:r>
          </a:p>
          <a:p>
            <a:pPr marL="180975" indent="-180975">
              <a:spcAft>
                <a:spcPts val="4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Nachhaltigkeitspreis* ECOCARE 2011 (2. Platz) in der Kategorie „Technik/Prozess“ </a:t>
            </a:r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177800" y="5571494"/>
            <a:ext cx="6273800" cy="1286506"/>
          </a:xfrm>
        </p:spPr>
        <p:txBody>
          <a:bodyPr wrap="square" anchor="t">
            <a:spAutoFit/>
          </a:bodyPr>
          <a:lstStyle/>
          <a:p>
            <a:pPr marL="0" indent="0" algn="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400" dirty="0" smtClean="0">
                <a:solidFill>
                  <a:srgbClr val="595959"/>
                </a:solidFill>
              </a:rPr>
              <a:t>* Fachzeitschrift Lebensmittelpraxis und drei Fachmessen aus dem Lebensmittelbereich</a:t>
            </a: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705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Nachhaltigkeits- oder Logistikpreis?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371600"/>
            <a:ext cx="7950199" cy="6108700"/>
          </a:xfrm>
        </p:spPr>
        <p:txBody>
          <a:bodyPr/>
          <a:lstStyle/>
          <a:p>
            <a:pPr marL="180975" indent="-180975">
              <a:spcBef>
                <a:spcPts val="11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Kriterien der Preisverleihung: </a:t>
            </a:r>
            <a:r>
              <a:rPr lang="de-DE" sz="2400" dirty="0" smtClean="0">
                <a:solidFill>
                  <a:srgbClr val="444A4B"/>
                </a:solidFill>
              </a:rPr>
              <a:t>„(...) herausragende Nachhaltigkeitskonzepte von Lebensmittelhandel und -industrie sowie </a:t>
            </a:r>
            <a:r>
              <a:rPr lang="de-DE" sz="2400" b="1" dirty="0" smtClean="0">
                <a:solidFill>
                  <a:srgbClr val="FF6600"/>
                </a:solidFill>
              </a:rPr>
              <a:t>Zulieferern und Dienstleistern der Branche</a:t>
            </a:r>
            <a:r>
              <a:rPr lang="de-DE" sz="2400" dirty="0" smtClean="0">
                <a:solidFill>
                  <a:srgbClr val="444A4B"/>
                </a:solidFill>
              </a:rPr>
              <a:t>. </a:t>
            </a:r>
          </a:p>
          <a:p>
            <a:pPr marL="180975" indent="-180975">
              <a:spcBef>
                <a:spcPts val="11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Unternehmen wurden für ein Konzept ausgezeichnet, dass einen bedeutenden Beitrag zum </a:t>
            </a:r>
            <a:r>
              <a:rPr lang="de-DE" sz="2400" b="1" dirty="0" smtClean="0">
                <a:solidFill>
                  <a:srgbClr val="FF6600"/>
                </a:solidFill>
              </a:rPr>
              <a:t>Kerngeschäft </a:t>
            </a:r>
            <a:r>
              <a:rPr lang="de-DE" sz="2400" dirty="0" smtClean="0">
                <a:solidFill>
                  <a:srgbClr val="444A4B"/>
                </a:solidFill>
              </a:rPr>
              <a:t>des Unternehmens bzw. der Organisation leistet.“</a:t>
            </a:r>
          </a:p>
          <a:p>
            <a:pPr marL="180975" indent="-180975">
              <a:spcBef>
                <a:spcPts val="11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Nachhaltigkeitskonzept des BV: </a:t>
            </a:r>
            <a:r>
              <a:rPr lang="de-DE" sz="2400" dirty="0" smtClean="0">
                <a:solidFill>
                  <a:srgbClr val="444A4B"/>
                </a:solidFill>
              </a:rPr>
              <a:t>„(...) seine </a:t>
            </a:r>
            <a:r>
              <a:rPr lang="de-DE" sz="2400" b="1" dirty="0" smtClean="0">
                <a:solidFill>
                  <a:srgbClr val="FF6600"/>
                </a:solidFill>
              </a:rPr>
              <a:t>logistische Infrastruktur </a:t>
            </a:r>
            <a:r>
              <a:rPr lang="de-DE" sz="2400" dirty="0" smtClean="0">
                <a:solidFill>
                  <a:srgbClr val="444A4B"/>
                </a:solidFill>
              </a:rPr>
              <a:t>soweit auszubauen, dass möglichst viele Lebensmittel-Großspenden zeitnah, sicher und </a:t>
            </a:r>
            <a:r>
              <a:rPr lang="de-DE" sz="2400" dirty="0" err="1" smtClean="0">
                <a:solidFill>
                  <a:srgbClr val="444A4B"/>
                </a:solidFill>
              </a:rPr>
              <a:t>ressourcenschonend</a:t>
            </a:r>
            <a:r>
              <a:rPr lang="de-DE" sz="2400" dirty="0" smtClean="0">
                <a:solidFill>
                  <a:srgbClr val="444A4B"/>
                </a:solidFill>
              </a:rPr>
              <a:t> [...] verteilt werden können.“</a:t>
            </a:r>
          </a:p>
          <a:p>
            <a:pPr marL="180975" indent="-180975">
              <a:spcBef>
                <a:spcPts val="11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Nachhaltigkeitskriterien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6" name="Textfeld 10"/>
          <p:cNvSpPr txBox="1">
            <a:spLocks noChangeArrowheads="1"/>
          </p:cNvSpPr>
          <p:nvPr/>
        </p:nvSpPr>
        <p:spPr bwMode="auto">
          <a:xfrm>
            <a:off x="658813" y="1866901"/>
            <a:ext cx="1570037" cy="711199"/>
          </a:xfrm>
          <a:prstGeom prst="rect">
            <a:avLst/>
          </a:prstGeom>
          <a:solidFill>
            <a:srgbClr val="76B53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/>
              <a:t>1. Gerechtigkeit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8" name="Textfeld 10"/>
          <p:cNvSpPr txBox="1">
            <a:spLocks noChangeArrowheads="1"/>
          </p:cNvSpPr>
          <p:nvPr/>
        </p:nvSpPr>
        <p:spPr bwMode="auto">
          <a:xfrm>
            <a:off x="658813" y="1117601"/>
            <a:ext cx="8066087" cy="622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algn="ctr" eaLnBrk="0" hangingPunct="0"/>
            <a:r>
              <a:rPr lang="de-DE" sz="2400" b="1" u="none" dirty="0" smtClean="0"/>
              <a:t>A. Allgemeine Kriterien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16" name="Textfeld 10"/>
          <p:cNvSpPr txBox="1">
            <a:spLocks noChangeArrowheads="1"/>
          </p:cNvSpPr>
          <p:nvPr/>
        </p:nvSpPr>
        <p:spPr bwMode="auto">
          <a:xfrm>
            <a:off x="658813" y="2641600"/>
            <a:ext cx="1570037" cy="711199"/>
          </a:xfrm>
          <a:prstGeom prst="rect">
            <a:avLst/>
          </a:prstGeom>
          <a:solidFill>
            <a:srgbClr val="76B53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/>
              <a:t>2. Wissen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17" name="Textfeld 10"/>
          <p:cNvSpPr txBox="1">
            <a:spLocks noChangeArrowheads="1"/>
          </p:cNvSpPr>
          <p:nvPr/>
        </p:nvSpPr>
        <p:spPr bwMode="auto">
          <a:xfrm>
            <a:off x="671513" y="3429001"/>
            <a:ext cx="1570037" cy="711199"/>
          </a:xfrm>
          <a:prstGeom prst="rect">
            <a:avLst/>
          </a:prstGeom>
          <a:solidFill>
            <a:srgbClr val="76B53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/>
              <a:t>3. Zeithorizont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18" name="Textfeld 10"/>
          <p:cNvSpPr txBox="1">
            <a:spLocks noChangeArrowheads="1"/>
          </p:cNvSpPr>
          <p:nvPr/>
        </p:nvSpPr>
        <p:spPr bwMode="auto">
          <a:xfrm>
            <a:off x="671513" y="4203700"/>
            <a:ext cx="1570037" cy="711199"/>
          </a:xfrm>
          <a:prstGeom prst="rect">
            <a:avLst/>
          </a:prstGeom>
          <a:solidFill>
            <a:srgbClr val="76B53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/>
              <a:t>4. N. Ökonomie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19" name="Textfeld 10"/>
          <p:cNvSpPr txBox="1">
            <a:spLocks noChangeArrowheads="1"/>
          </p:cNvSpPr>
          <p:nvPr/>
        </p:nvSpPr>
        <p:spPr bwMode="auto">
          <a:xfrm>
            <a:off x="658813" y="4991100"/>
            <a:ext cx="1570037" cy="711199"/>
          </a:xfrm>
          <a:prstGeom prst="rect">
            <a:avLst/>
          </a:prstGeom>
          <a:solidFill>
            <a:srgbClr val="76B53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/>
              <a:t>5. N. Ökologie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0" name="Textfeld 10"/>
          <p:cNvSpPr txBox="1">
            <a:spLocks noChangeArrowheads="1"/>
          </p:cNvSpPr>
          <p:nvPr/>
        </p:nvSpPr>
        <p:spPr bwMode="auto">
          <a:xfrm>
            <a:off x="2335213" y="1866901"/>
            <a:ext cx="5132387" cy="7111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Chancen- und Kapitalweitegabe (Generationengerechtigkeit)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1" name="Textfeld 10"/>
          <p:cNvSpPr txBox="1">
            <a:spLocks noChangeArrowheads="1"/>
          </p:cNvSpPr>
          <p:nvPr/>
        </p:nvSpPr>
        <p:spPr bwMode="auto">
          <a:xfrm>
            <a:off x="7586663" y="1866901"/>
            <a:ext cx="1150937" cy="6857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UN (1990)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3" name="Textfeld 10"/>
          <p:cNvSpPr txBox="1">
            <a:spLocks noChangeArrowheads="1"/>
          </p:cNvSpPr>
          <p:nvPr/>
        </p:nvSpPr>
        <p:spPr bwMode="auto">
          <a:xfrm>
            <a:off x="2347913" y="2641600"/>
            <a:ext cx="5132387" cy="7111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Integrative Sichtweisen, Reflexionsbereitschaft/-vermögen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4" name="Textfeld 10"/>
          <p:cNvSpPr txBox="1">
            <a:spLocks noChangeArrowheads="1"/>
          </p:cNvSpPr>
          <p:nvPr/>
        </p:nvSpPr>
        <p:spPr bwMode="auto">
          <a:xfrm>
            <a:off x="7599363" y="2667000"/>
            <a:ext cx="1150937" cy="6857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UN (2005)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6" name="Textfeld 10"/>
          <p:cNvSpPr txBox="1">
            <a:spLocks noChangeArrowheads="1"/>
          </p:cNvSpPr>
          <p:nvPr/>
        </p:nvSpPr>
        <p:spPr bwMode="auto">
          <a:xfrm>
            <a:off x="2347913" y="3429001"/>
            <a:ext cx="5132387" cy="7111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Zukunftsverträglichkeit, Dauerhaftigkeit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7" name="Textfeld 10"/>
          <p:cNvSpPr txBox="1">
            <a:spLocks noChangeArrowheads="1"/>
          </p:cNvSpPr>
          <p:nvPr/>
        </p:nvSpPr>
        <p:spPr bwMode="auto">
          <a:xfrm>
            <a:off x="7599363" y="3454401"/>
            <a:ext cx="1150937" cy="6857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Agenda 21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8" name="Textfeld 10"/>
          <p:cNvSpPr txBox="1">
            <a:spLocks noChangeArrowheads="1"/>
          </p:cNvSpPr>
          <p:nvPr/>
        </p:nvSpPr>
        <p:spPr bwMode="auto">
          <a:xfrm>
            <a:off x="2341563" y="4203701"/>
            <a:ext cx="5132387" cy="7111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err="1" smtClean="0">
                <a:solidFill>
                  <a:srgbClr val="606060"/>
                </a:solidFill>
              </a:rPr>
              <a:t>Optionengenerierung</a:t>
            </a:r>
            <a:r>
              <a:rPr lang="de-DE" sz="1600" b="1" u="none" dirty="0" smtClean="0">
                <a:solidFill>
                  <a:srgbClr val="606060"/>
                </a:solidFill>
              </a:rPr>
              <a:t>, Post-Wachstumslogik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9" name="Textfeld 10"/>
          <p:cNvSpPr txBox="1">
            <a:spLocks noChangeArrowheads="1"/>
          </p:cNvSpPr>
          <p:nvPr/>
        </p:nvSpPr>
        <p:spPr bwMode="auto">
          <a:xfrm>
            <a:off x="7593013" y="4241801"/>
            <a:ext cx="1150937" cy="6857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err="1" smtClean="0">
                <a:solidFill>
                  <a:schemeClr val="bg2">
                    <a:lumMod val="75000"/>
                  </a:schemeClr>
                </a:solidFill>
              </a:rPr>
              <a:t>Rendevouz</a:t>
            </a:r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 (2011)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30" name="Textfeld 10"/>
          <p:cNvSpPr txBox="1">
            <a:spLocks noChangeArrowheads="1"/>
          </p:cNvSpPr>
          <p:nvPr/>
        </p:nvSpPr>
        <p:spPr bwMode="auto">
          <a:xfrm>
            <a:off x="2335213" y="5003801"/>
            <a:ext cx="5132387" cy="7111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Ressourcenschonung, verantwortungsbewusster Lebensstil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31" name="Textfeld 10"/>
          <p:cNvSpPr txBox="1">
            <a:spLocks noChangeArrowheads="1"/>
          </p:cNvSpPr>
          <p:nvPr/>
        </p:nvSpPr>
        <p:spPr bwMode="auto">
          <a:xfrm>
            <a:off x="7586663" y="5003801"/>
            <a:ext cx="1150937" cy="6857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err="1" smtClean="0">
                <a:solidFill>
                  <a:schemeClr val="bg2">
                    <a:lumMod val="75000"/>
                  </a:schemeClr>
                </a:solidFill>
              </a:rPr>
              <a:t>Heidbrink</a:t>
            </a:r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 et al. (2011)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</p:spTree>
    <p:extLst>
      <p:ext uri="{BB962C8B-B14F-4D97-AF65-F5344CB8AC3E}">
        <p14:creationId xmlns:p14="http://schemas.microsoft.com/office/powerpoint/2010/main" val="33764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Inhaltsplatzhalter 3"/>
          <p:cNvSpPr>
            <a:spLocks noGrp="1"/>
          </p:cNvSpPr>
          <p:nvPr>
            <p:ph sz="half" idx="2"/>
          </p:nvPr>
        </p:nvSpPr>
        <p:spPr>
          <a:xfrm>
            <a:off x="660400" y="1673656"/>
            <a:ext cx="7708900" cy="3607141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Vor </a:t>
            </a:r>
            <a:r>
              <a:rPr lang="de-DE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Band türmen sich im Laufe der Vormittags (...) Konservendosen, </a:t>
            </a:r>
            <a:r>
              <a:rPr lang="de-DE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Müslischachteln </a:t>
            </a:r>
            <a:r>
              <a:rPr lang="de-DE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</a:t>
            </a:r>
            <a:r>
              <a:rPr lang="de-DE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Nudelpackungen,  so dass </a:t>
            </a:r>
            <a:r>
              <a:rPr lang="de-DE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Helfer eine Sackkarre holen müssen, um die Essenspakete zu zwei Tafeln in der Nachbarschaft zu bringen.</a:t>
            </a:r>
            <a:endParaRPr lang="de-DE" sz="32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3100" dirty="0" smtClean="0"/>
          </a:p>
          <a:p>
            <a:pPr marL="180975" indent="-180975"/>
            <a:endParaRPr lang="de-DE" sz="3100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0" y="-140246"/>
            <a:ext cx="901445" cy="10618291"/>
          </a:xfrm>
        </p:spPr>
        <p:txBody>
          <a:bodyPr wrap="square" anchor="t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„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/>
            <a:endParaRPr lang="de-DE" sz="15000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7683500" y="3275413"/>
            <a:ext cx="863600" cy="3379387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“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4565650" y="4508500"/>
            <a:ext cx="3892423" cy="1286506"/>
          </a:xfrm>
        </p:spPr>
        <p:txBody>
          <a:bodyPr wrap="square" anchor="t">
            <a:spAutoFit/>
          </a:bodyPr>
          <a:lstStyle/>
          <a:p>
            <a:pPr marL="0" indent="0" algn="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400" dirty="0" smtClean="0">
                <a:solidFill>
                  <a:srgbClr val="595959"/>
                </a:solidFill>
              </a:rPr>
              <a:t>Reportage </a:t>
            </a:r>
            <a:r>
              <a:rPr lang="de-DE" sz="1400" dirty="0">
                <a:solidFill>
                  <a:srgbClr val="595959"/>
                </a:solidFill>
              </a:rPr>
              <a:t>ü</a:t>
            </a:r>
            <a:r>
              <a:rPr lang="de-DE" sz="1400" dirty="0" smtClean="0">
                <a:solidFill>
                  <a:srgbClr val="595959"/>
                </a:solidFill>
              </a:rPr>
              <a:t>ber eine „</a:t>
            </a:r>
            <a:r>
              <a:rPr lang="de-DE" sz="1400" dirty="0" err="1" smtClean="0">
                <a:solidFill>
                  <a:srgbClr val="595959"/>
                </a:solidFill>
              </a:rPr>
              <a:t>Sunday</a:t>
            </a:r>
            <a:r>
              <a:rPr lang="de-DE" sz="1400" dirty="0" smtClean="0">
                <a:solidFill>
                  <a:srgbClr val="595959"/>
                </a:solidFill>
              </a:rPr>
              <a:t> </a:t>
            </a:r>
            <a:r>
              <a:rPr lang="de-DE" sz="1400" dirty="0" err="1" smtClean="0">
                <a:solidFill>
                  <a:srgbClr val="595959"/>
                </a:solidFill>
              </a:rPr>
              <a:t>Assembly</a:t>
            </a:r>
            <a:r>
              <a:rPr lang="de-DE" sz="1400" dirty="0" smtClean="0">
                <a:solidFill>
                  <a:srgbClr val="595959"/>
                </a:solidFill>
              </a:rPr>
              <a:t>“ in London</a:t>
            </a: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b="1" dirty="0" smtClean="0">
                <a:ea typeface="MS PGothic" charset="0"/>
              </a:rPr>
              <a:t>Prolog: Tafeln im kollektiven Bewusstsein</a:t>
            </a:r>
          </a:p>
        </p:txBody>
      </p:sp>
    </p:spTree>
    <p:extLst>
      <p:ext uri="{BB962C8B-B14F-4D97-AF65-F5344CB8AC3E}">
        <p14:creationId xmlns:p14="http://schemas.microsoft.com/office/powerpoint/2010/main" val="350775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355600" y="1752600"/>
            <a:ext cx="8572500" cy="30861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Nachhaltigkeitskriterien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6" name="Textfeld 10"/>
          <p:cNvSpPr txBox="1">
            <a:spLocks noChangeArrowheads="1"/>
          </p:cNvSpPr>
          <p:nvPr/>
        </p:nvSpPr>
        <p:spPr bwMode="auto">
          <a:xfrm>
            <a:off x="658813" y="1866901"/>
            <a:ext cx="1570037" cy="1668779"/>
          </a:xfrm>
          <a:prstGeom prst="rect">
            <a:avLst/>
          </a:prstGeom>
          <a:solidFill>
            <a:srgbClr val="76B53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/>
              <a:t>6. Akteurs-bezogene Merkmale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8" name="Textfeld 10"/>
          <p:cNvSpPr txBox="1">
            <a:spLocks noChangeArrowheads="1"/>
          </p:cNvSpPr>
          <p:nvPr/>
        </p:nvSpPr>
        <p:spPr bwMode="auto">
          <a:xfrm>
            <a:off x="658813" y="1117601"/>
            <a:ext cx="8066087" cy="622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algn="ctr" eaLnBrk="0" hangingPunct="0"/>
            <a:r>
              <a:rPr lang="de-DE" sz="2400" b="1" u="none" dirty="0" smtClean="0"/>
              <a:t>B. Spezielle Kriterien für soziale Nachhaltigkeit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0" name="Textfeld 10"/>
          <p:cNvSpPr txBox="1">
            <a:spLocks noChangeArrowheads="1"/>
          </p:cNvSpPr>
          <p:nvPr/>
        </p:nvSpPr>
        <p:spPr bwMode="auto">
          <a:xfrm>
            <a:off x="2335213" y="1866901"/>
            <a:ext cx="5132387" cy="5079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Selbstbestimmtheit, selbstbestimmte Lebensführung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1" name="Textfeld 10"/>
          <p:cNvSpPr txBox="1">
            <a:spLocks noChangeArrowheads="1"/>
          </p:cNvSpPr>
          <p:nvPr/>
        </p:nvSpPr>
        <p:spPr bwMode="auto">
          <a:xfrm>
            <a:off x="7586663" y="1866901"/>
            <a:ext cx="1150937" cy="507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err="1" smtClean="0">
                <a:solidFill>
                  <a:schemeClr val="bg2">
                    <a:lumMod val="75000"/>
                  </a:schemeClr>
                </a:solidFill>
              </a:rPr>
              <a:t>Rogfall</a:t>
            </a:r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 (2011),. Enquete (1998)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2" name="Textfeld 10"/>
          <p:cNvSpPr txBox="1">
            <a:spLocks noChangeArrowheads="1"/>
          </p:cNvSpPr>
          <p:nvPr/>
        </p:nvSpPr>
        <p:spPr bwMode="auto">
          <a:xfrm>
            <a:off x="2335213" y="2438401"/>
            <a:ext cx="5132387" cy="5079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Integrierte Betroffenenperspektive, Partizipationsmöglichkeit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25" name="Textfeld 10"/>
          <p:cNvSpPr txBox="1">
            <a:spLocks noChangeArrowheads="1"/>
          </p:cNvSpPr>
          <p:nvPr/>
        </p:nvSpPr>
        <p:spPr bwMode="auto">
          <a:xfrm>
            <a:off x="7586663" y="2434168"/>
            <a:ext cx="1150937" cy="507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Enquete (1998)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32" name="Textfeld 10"/>
          <p:cNvSpPr txBox="1">
            <a:spLocks noChangeArrowheads="1"/>
          </p:cNvSpPr>
          <p:nvPr/>
        </p:nvSpPr>
        <p:spPr bwMode="auto">
          <a:xfrm>
            <a:off x="2335213" y="3026832"/>
            <a:ext cx="5132387" cy="5079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Hilfe zur Selbsthilfe („</a:t>
            </a:r>
            <a:r>
              <a:rPr lang="de-DE" sz="1600" b="1" u="none" dirty="0" err="1" smtClean="0">
                <a:solidFill>
                  <a:srgbClr val="606060"/>
                </a:solidFill>
              </a:rPr>
              <a:t>Empowerment</a:t>
            </a:r>
            <a:r>
              <a:rPr lang="de-DE" sz="1600" b="1" u="none" dirty="0" smtClean="0">
                <a:solidFill>
                  <a:srgbClr val="606060"/>
                </a:solidFill>
              </a:rPr>
              <a:t>“)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33" name="Textfeld 10"/>
          <p:cNvSpPr txBox="1">
            <a:spLocks noChangeArrowheads="1"/>
          </p:cNvSpPr>
          <p:nvPr/>
        </p:nvSpPr>
        <p:spPr bwMode="auto">
          <a:xfrm>
            <a:off x="7586663" y="3022599"/>
            <a:ext cx="1150937" cy="507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Enquete (1998)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34" name="Textfeld 10"/>
          <p:cNvSpPr txBox="1">
            <a:spLocks noChangeArrowheads="1"/>
          </p:cNvSpPr>
          <p:nvPr/>
        </p:nvSpPr>
        <p:spPr bwMode="auto">
          <a:xfrm>
            <a:off x="658813" y="3614421"/>
            <a:ext cx="1570037" cy="1089659"/>
          </a:xfrm>
          <a:prstGeom prst="rect">
            <a:avLst/>
          </a:prstGeom>
          <a:solidFill>
            <a:srgbClr val="76B53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/>
              <a:t>7. Institutionelle Merkmale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36" name="Textfeld 10"/>
          <p:cNvSpPr txBox="1">
            <a:spLocks noChangeArrowheads="1"/>
          </p:cNvSpPr>
          <p:nvPr/>
        </p:nvSpPr>
        <p:spPr bwMode="auto">
          <a:xfrm>
            <a:off x="648653" y="4792981"/>
            <a:ext cx="1570037" cy="774699"/>
          </a:xfrm>
          <a:prstGeom prst="rect">
            <a:avLst/>
          </a:prstGeom>
          <a:solidFill>
            <a:srgbClr val="76B53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/>
              <a:t>8. Strategische Merkmale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37" name="Textfeld 10"/>
          <p:cNvSpPr txBox="1">
            <a:spLocks noChangeArrowheads="1"/>
          </p:cNvSpPr>
          <p:nvPr/>
        </p:nvSpPr>
        <p:spPr bwMode="auto">
          <a:xfrm>
            <a:off x="2325053" y="3606801"/>
            <a:ext cx="5132387" cy="5079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Soziale Stabilisierungsfunktion, soziale Schutzräume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38" name="Textfeld 10"/>
          <p:cNvSpPr txBox="1">
            <a:spLocks noChangeArrowheads="1"/>
          </p:cNvSpPr>
          <p:nvPr/>
        </p:nvSpPr>
        <p:spPr bwMode="auto">
          <a:xfrm>
            <a:off x="7576503" y="3602568"/>
            <a:ext cx="1150937" cy="507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Enquete (1998)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39" name="Textfeld 10"/>
          <p:cNvSpPr txBox="1">
            <a:spLocks noChangeArrowheads="1"/>
          </p:cNvSpPr>
          <p:nvPr/>
        </p:nvSpPr>
        <p:spPr bwMode="auto">
          <a:xfrm>
            <a:off x="2325053" y="4195232"/>
            <a:ext cx="5132387" cy="5079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Bevormundungsfreies Auffangen von Lebensrisiken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40" name="Textfeld 10"/>
          <p:cNvSpPr txBox="1">
            <a:spLocks noChangeArrowheads="1"/>
          </p:cNvSpPr>
          <p:nvPr/>
        </p:nvSpPr>
        <p:spPr bwMode="auto">
          <a:xfrm>
            <a:off x="7576503" y="4190999"/>
            <a:ext cx="1150937" cy="5079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Enquete (1998)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41" name="Textfeld 10"/>
          <p:cNvSpPr txBox="1">
            <a:spLocks noChangeArrowheads="1"/>
          </p:cNvSpPr>
          <p:nvPr/>
        </p:nvSpPr>
        <p:spPr bwMode="auto">
          <a:xfrm>
            <a:off x="2325053" y="4814992"/>
            <a:ext cx="5132387" cy="76284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600" b="1" u="none" dirty="0" smtClean="0">
                <a:solidFill>
                  <a:srgbClr val="606060"/>
                </a:solidFill>
              </a:rPr>
              <a:t>Ziele als Impuls und Ergebnis, Umsetzung sozialer Nachhaltigkeit ist Gesellschaftspolitik 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  <p:sp>
        <p:nvSpPr>
          <p:cNvPr id="42" name="Textfeld 10"/>
          <p:cNvSpPr txBox="1">
            <a:spLocks noChangeArrowheads="1"/>
          </p:cNvSpPr>
          <p:nvPr/>
        </p:nvSpPr>
        <p:spPr bwMode="auto">
          <a:xfrm>
            <a:off x="7576503" y="4810759"/>
            <a:ext cx="1150937" cy="76708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44000" tIns="144000" bIns="108000" anchor="ctr"/>
          <a:lstStyle/>
          <a:p>
            <a:pPr algn="ctr" eaLnBrk="0" hangingPunct="0">
              <a:spcBef>
                <a:spcPct val="50000"/>
              </a:spcBef>
            </a:pPr>
            <a:endParaRPr lang="de-DE" sz="1400" b="1" u="none" dirty="0" smtClean="0"/>
          </a:p>
          <a:p>
            <a:pPr eaLnBrk="0" hangingPunct="0"/>
            <a:r>
              <a:rPr lang="de-DE" sz="1200" b="1" u="none" dirty="0" smtClean="0">
                <a:solidFill>
                  <a:schemeClr val="bg2">
                    <a:lumMod val="75000"/>
                  </a:schemeClr>
                </a:solidFill>
              </a:rPr>
              <a:t>Enquete (1998)</a:t>
            </a:r>
          </a:p>
          <a:p>
            <a:pPr algn="ctr" eaLnBrk="0" hangingPunct="0">
              <a:spcBef>
                <a:spcPct val="50000"/>
              </a:spcBef>
            </a:pPr>
            <a:endParaRPr lang="de-DE" sz="1400" b="1" u="none" dirty="0"/>
          </a:p>
        </p:txBody>
      </p:sp>
    </p:spTree>
    <p:extLst>
      <p:ext uri="{BB962C8B-B14F-4D97-AF65-F5344CB8AC3E}">
        <p14:creationId xmlns:p14="http://schemas.microsoft.com/office/powerpoint/2010/main" val="2398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Tafeln auf dem Prüfstand 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168400"/>
            <a:ext cx="8134350" cy="6311900"/>
          </a:xfrm>
        </p:spPr>
        <p:txBody>
          <a:bodyPr/>
          <a:lstStyle/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Trivialisierung und Anpassung an den Resonanzraum: </a:t>
            </a:r>
            <a:r>
              <a:rPr lang="de-DE" sz="2400" dirty="0" smtClean="0">
                <a:solidFill>
                  <a:srgbClr val="444A4B"/>
                </a:solidFill>
              </a:rPr>
              <a:t>Tafeln als modeaffine Bewegung mit „Zwang“ zur Nutzung des Nachhaltigkeitsbegriffs in Wechselwirkung mit der Wirtschaft </a:t>
            </a: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Verkürzung und Gleichsetzung: </a:t>
            </a:r>
            <a:r>
              <a:rPr lang="de-DE" sz="2400" dirty="0" smtClean="0">
                <a:solidFill>
                  <a:srgbClr val="444A4B"/>
                </a:solidFill>
              </a:rPr>
              <a:t>Nachhaltigkeit wird auf ökologische N. reduziert </a:t>
            </a:r>
            <a:r>
              <a:rPr lang="de-DE" sz="2400" dirty="0">
                <a:solidFill>
                  <a:srgbClr val="444A4B"/>
                </a:solidFill>
              </a:rPr>
              <a:t>- Ökologisches Handeln wird mit sozialem Engagement gleichgesetzt </a:t>
            </a:r>
            <a:r>
              <a:rPr lang="de-DE" sz="2400" dirty="0" smtClean="0">
                <a:solidFill>
                  <a:srgbClr val="444A4B"/>
                </a:solidFill>
              </a:rPr>
              <a:t>(„Lebensmittelretter“)</a:t>
            </a: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Falsche </a:t>
            </a:r>
            <a:r>
              <a:rPr lang="de-DE" sz="2400" b="1" dirty="0">
                <a:solidFill>
                  <a:srgbClr val="444A4B"/>
                </a:solidFill>
              </a:rPr>
              <a:t>Problemkopplung: </a:t>
            </a:r>
            <a:r>
              <a:rPr lang="de-DE" sz="2400" dirty="0">
                <a:solidFill>
                  <a:srgbClr val="444A4B"/>
                </a:solidFill>
              </a:rPr>
              <a:t>„Rettung“ von Lebensmittel ist keine </a:t>
            </a:r>
            <a:r>
              <a:rPr lang="de-DE" sz="2400" dirty="0" smtClean="0">
                <a:solidFill>
                  <a:srgbClr val="444A4B"/>
                </a:solidFill>
              </a:rPr>
              <a:t>Armutsbekämpfung</a:t>
            </a: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>
                <a:solidFill>
                  <a:srgbClr val="444A4B"/>
                </a:solidFill>
              </a:rPr>
              <a:t>Überbewertung: </a:t>
            </a:r>
            <a:r>
              <a:rPr lang="de-DE" sz="2400" dirty="0">
                <a:solidFill>
                  <a:srgbClr val="444A4B"/>
                </a:solidFill>
              </a:rPr>
              <a:t>ökologischer und ökonomischer Impact der Tafeln werden überschätzt bzw. überdimensioniert </a:t>
            </a:r>
            <a:r>
              <a:rPr lang="de-DE" sz="2400" dirty="0" smtClean="0">
                <a:solidFill>
                  <a:srgbClr val="444A4B"/>
                </a:solidFill>
              </a:rPr>
              <a:t>dargestellt</a:t>
            </a:r>
            <a:endParaRPr lang="de-DE" sz="2400" dirty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581025" lvl="1" indent="-180975">
              <a:spcAft>
                <a:spcPts val="1200"/>
              </a:spcAft>
              <a:buClr>
                <a:srgbClr val="00B050"/>
              </a:buClr>
            </a:pPr>
            <a:endParaRPr lang="de-DE" sz="1800" dirty="0" smtClean="0">
              <a:solidFill>
                <a:srgbClr val="444A4B"/>
              </a:solidFill>
            </a:endParaRPr>
          </a:p>
          <a:p>
            <a:pPr marL="180975" indent="-180975">
              <a:spcAft>
                <a:spcPts val="30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4" y="3022600"/>
            <a:ext cx="3376337" cy="33014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27438" y="3125788"/>
            <a:ext cx="579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Aft>
                <a:spcPts val="1800"/>
              </a:spcAft>
              <a:defRPr/>
            </a:pPr>
            <a:endParaRPr lang="de-DE" sz="2000" b="1" u="none" kern="0" dirty="0">
              <a:solidFill>
                <a:srgbClr val="444A4B"/>
              </a:solidFill>
              <a:latin typeface="Arial Narrow Bold" charset="0"/>
              <a:ea typeface="MS PGothic" pitchFamily="34" charset="-128"/>
              <a:cs typeface="+mj-cs"/>
            </a:endParaRPr>
          </a:p>
        </p:txBody>
      </p:sp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5989638" y="3789363"/>
            <a:ext cx="20859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97400" y="3103047"/>
            <a:ext cx="4559300" cy="1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defRPr/>
            </a:pPr>
            <a:endParaRPr lang="de-DE" sz="3100" b="1" u="none" kern="0" dirty="0" smtClean="0">
              <a:solidFill>
                <a:schemeClr val="accent3"/>
              </a:solidFill>
              <a:latin typeface="Arial Narrow Bold" charset="0"/>
              <a:ea typeface="MS PGothic" pitchFamily="34" charset="-128"/>
              <a:cs typeface="+mj-cs"/>
            </a:endParaRPr>
          </a:p>
          <a:p>
            <a:pPr>
              <a:spcAft>
                <a:spcPts val="1800"/>
              </a:spcAft>
              <a:defRPr/>
            </a:pP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Legitimationsfigur 2</a:t>
            </a:r>
          </a:p>
          <a:p>
            <a:pPr>
              <a:spcAft>
                <a:spcPts val="1800"/>
              </a:spcAft>
              <a:defRPr/>
            </a:pP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 „Freiwilliges Engagement“</a:t>
            </a:r>
          </a:p>
        </p:txBody>
      </p:sp>
    </p:spTree>
    <p:extLst>
      <p:ext uri="{BB962C8B-B14F-4D97-AF65-F5344CB8AC3E}">
        <p14:creationId xmlns:p14="http://schemas.microsoft.com/office/powerpoint/2010/main" val="30181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010CD-12FA-4497-B7FA-19F62634956E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6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Politische Auswirkungen der Tafeln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460500"/>
            <a:ext cx="8134350" cy="4648200"/>
          </a:xfrm>
        </p:spPr>
        <p:txBody>
          <a:bodyPr/>
          <a:lstStyle/>
          <a:p>
            <a:pPr marL="0" indent="0">
              <a:spcAft>
                <a:spcPts val="3600"/>
              </a:spcAft>
              <a:buClr>
                <a:srgbClr val="00B050"/>
              </a:buClr>
              <a:buNone/>
            </a:pPr>
            <a:r>
              <a:rPr lang="de-D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Ökonomisierung und Rationalisierung des Sozialen </a:t>
            </a:r>
          </a:p>
          <a:p>
            <a:pPr marL="180975" indent="-180975">
              <a:spcAft>
                <a:spcPts val="36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Aushöhlung der Existenzsicherung durch rudimentäre Transferleistungen („Sicherung des physischen Existenzminimums“)</a:t>
            </a:r>
          </a:p>
          <a:p>
            <a:pPr marL="180975" indent="-180975">
              <a:spcAft>
                <a:spcPts val="36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Aktivierung und Instrumentalisierung des freiwilligen Engagements </a:t>
            </a:r>
          </a:p>
          <a:p>
            <a:pPr marL="180975" indent="-180975">
              <a:spcAft>
                <a:spcPts val="36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Aufgabe von Sozialpolitik in hoheitlichen Bereichen wird an Freiwillige weitergereicht („Delegationsprinzip“)</a:t>
            </a:r>
          </a:p>
          <a:p>
            <a:pPr marL="180975" indent="-180975">
              <a:spcAft>
                <a:spcPts val="36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2" name="Bild 1" descr="IMG_23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3" name="Bild 2" descr="Diakonie-Hoffnungsträ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3760" cy="6858000"/>
          </a:xfrm>
          <a:prstGeom prst="rect">
            <a:avLst/>
          </a:prstGeom>
        </p:spPr>
      </p:pic>
      <p:pic>
        <p:nvPicPr>
          <p:cNvPr id="5" name="Bild 4" descr="Heroe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566" y="0"/>
            <a:ext cx="4888234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3" name="Bild 2" descr="Leo_Carit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3003" y="-1143001"/>
            <a:ext cx="6857999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3" name="Bild 2" descr="Bundesministerium_Mes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2168" y="-1142170"/>
            <a:ext cx="6858000" cy="91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9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4" name="Bild 3" descr="IMG_12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Gliederung</a:t>
            </a:r>
          </a:p>
        </p:txBody>
      </p:sp>
      <p:sp>
        <p:nvSpPr>
          <p:cNvPr id="19460" name="Inhaltsplatzhalter 3"/>
          <p:cNvSpPr>
            <a:spLocks noGrp="1"/>
          </p:cNvSpPr>
          <p:nvPr>
            <p:ph sz="half" idx="4294967295"/>
          </p:nvPr>
        </p:nvSpPr>
        <p:spPr>
          <a:xfrm>
            <a:off x="685800" y="1282700"/>
            <a:ext cx="8128000" cy="4610100"/>
          </a:xfrm>
        </p:spPr>
        <p:txBody>
          <a:bodyPr/>
          <a:lstStyle/>
          <a:p>
            <a:pPr marL="180975" indent="-180975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Schamland Deutschland: Kritik und Ambivalenz der Tafelbewegung</a:t>
            </a:r>
          </a:p>
          <a:p>
            <a:pPr marL="180975" indent="-180975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Analyserahmen des Forschungsprojekts „Tafel-Monitor“</a:t>
            </a:r>
          </a:p>
          <a:p>
            <a:pPr marL="180975" indent="-180975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Legitimationsfigur 1 „Nachhaltigkeit“ </a:t>
            </a:r>
          </a:p>
          <a:p>
            <a:pPr marL="180975" indent="-180975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Legitimationsfigur 2 „Freiwilliges Engagement“</a:t>
            </a:r>
          </a:p>
          <a:p>
            <a:pPr marL="180975" indent="-180975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Überlegungen zur Armutsökonomie</a:t>
            </a:r>
          </a:p>
          <a:p>
            <a:pPr marL="180975" indent="-180975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Fazit: Nützliche Armut – für wen?</a:t>
            </a:r>
          </a:p>
          <a:p>
            <a:pPr marL="180975" indent="-180975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endParaRPr lang="de-DE" sz="14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0" indent="0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None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Bef>
                <a:spcPts val="2376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Bef>
                <a:spcPts val="2376"/>
              </a:spcBef>
              <a:spcAft>
                <a:spcPts val="1200"/>
              </a:spcAft>
              <a:defRPr/>
            </a:pPr>
            <a:endParaRPr lang="de-DE" sz="1800" dirty="0">
              <a:cs typeface="+mn-cs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02750-A18F-F84C-AD14-17440E709636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3" name="Bild 2" descr="Österreich-ist-freiwill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3" name="Bild 2" descr="greenpeace_weltret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3001" y="-1142999"/>
            <a:ext cx="6858000" cy="91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Blühende „Engagement-Landschaften“?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485900"/>
            <a:ext cx="8254999" cy="5994400"/>
          </a:xfrm>
        </p:spPr>
        <p:txBody>
          <a:bodyPr/>
          <a:lstStyle/>
          <a:p>
            <a:pPr marL="266700" indent="-266700">
              <a:spcBef>
                <a:spcPts val="17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EU-weite Maßnahmen zur Aktivierung „brachliegender“ Potenziale</a:t>
            </a:r>
          </a:p>
          <a:p>
            <a:pPr marL="266700" indent="-266700">
              <a:spcBef>
                <a:spcPts val="17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„Heilserwartungen“ an freiwilliges Engagement von Seiten der Politik</a:t>
            </a:r>
          </a:p>
          <a:p>
            <a:pPr marL="266700" indent="-266700">
              <a:spcBef>
                <a:spcPts val="17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„Engagementpolitik“ (BMFSFJ) –- „Engagement-Aufbrüche“</a:t>
            </a:r>
          </a:p>
          <a:p>
            <a:pPr marL="266700" indent="-266700">
              <a:spcBef>
                <a:spcPts val="17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Weiterentwicklung des flächendeckenden „Freiwilligen-Managements“</a:t>
            </a:r>
          </a:p>
          <a:p>
            <a:pPr marL="0" indent="0">
              <a:spcBef>
                <a:spcPts val="1728"/>
              </a:spcBef>
              <a:spcAft>
                <a:spcPts val="1800"/>
              </a:spcAft>
              <a:buClr>
                <a:srgbClr val="00B050"/>
              </a:buClr>
              <a:buNone/>
            </a:pPr>
            <a:r>
              <a:rPr lang="de-DE" sz="2400" b="1" dirty="0" smtClean="0">
                <a:solidFill>
                  <a:srgbClr val="444A4B"/>
                </a:solidFill>
              </a:rPr>
              <a:t>Aus latenten Bereitschaftspotenzialen und spontanen Hilfeimpulsen werden systematisch ein-/berechenbare Hilfsleistungen (gemacht)</a:t>
            </a: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581025" lvl="1" indent="-180975">
              <a:spcAft>
                <a:spcPts val="1800"/>
              </a:spcAft>
              <a:buClr>
                <a:srgbClr val="00B050"/>
              </a:buClr>
            </a:pPr>
            <a:endParaRPr lang="de-DE" sz="1800" dirty="0" smtClean="0">
              <a:solidFill>
                <a:srgbClr val="444A4B"/>
              </a:solidFill>
            </a:endParaRPr>
          </a:p>
          <a:p>
            <a:pPr marL="180975" indent="-180975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Freiwillige als Lückenbüßer?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485900"/>
            <a:ext cx="8305799" cy="5994400"/>
          </a:xfrm>
        </p:spPr>
        <p:txBody>
          <a:bodyPr/>
          <a:lstStyle/>
          <a:p>
            <a:pPr marL="266700" indent="-266700">
              <a:spcBef>
                <a:spcPts val="11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Freiwilligkeit wird zum ökonomischen Standortfaktor – eine Ehrenamts-Schattenökonomie auf Basis des „Humankapitals“</a:t>
            </a:r>
          </a:p>
          <a:p>
            <a:pPr marL="266700" indent="-266700">
              <a:spcBef>
                <a:spcPts val="11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Krise (verursacht durch Wenige) wird zum Motivationsproblem Vieler</a:t>
            </a:r>
          </a:p>
          <a:p>
            <a:pPr marL="266700" indent="-266700">
              <a:spcBef>
                <a:spcPts val="11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Privatisierung des Sozialen als Notlösungskonzept einer ratlosen Politik</a:t>
            </a:r>
          </a:p>
          <a:p>
            <a:pPr marL="266700" indent="-266700">
              <a:spcBef>
                <a:spcPts val="11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Schleichende Umwertung solidarischer Praktiken (De-Institutionalisierung/Kompression der Solidarität)</a:t>
            </a:r>
          </a:p>
          <a:p>
            <a:pPr marL="266700" indent="-266700">
              <a:spcBef>
                <a:spcPts val="1128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Freiwilligkeit als „Pannendienst“ innerhalb von Armutsökonomien (Prototyp: Tafeln)</a:t>
            </a: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581025" lvl="1" indent="-180975">
              <a:spcAft>
                <a:spcPts val="1800"/>
              </a:spcAft>
              <a:buClr>
                <a:srgbClr val="00B050"/>
              </a:buClr>
            </a:pPr>
            <a:endParaRPr lang="de-DE" sz="1800" dirty="0" smtClean="0">
              <a:solidFill>
                <a:srgbClr val="444A4B"/>
              </a:solidFill>
            </a:endParaRPr>
          </a:p>
          <a:p>
            <a:pPr marL="180975" indent="-180975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Freiwilligkeit als der neue Zwang?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485900"/>
            <a:ext cx="7696199" cy="5994400"/>
          </a:xfrm>
        </p:spPr>
        <p:txBody>
          <a:bodyPr/>
          <a:lstStyle/>
          <a:p>
            <a:pPr marL="266700" indent="-266700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Rede von der „Freiwilligkeit“ trägt ideologische Züge</a:t>
            </a:r>
          </a:p>
          <a:p>
            <a:pPr marL="266700" indent="-266700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Breites Spektrum an ‚freiwilligen‘ Tätigkeiten (Schulpraktika, Service Learning, </a:t>
            </a:r>
            <a:r>
              <a:rPr lang="de-DE" sz="2400" dirty="0" err="1" smtClean="0">
                <a:solidFill>
                  <a:srgbClr val="444A4B"/>
                </a:solidFill>
              </a:rPr>
              <a:t>Compassion</a:t>
            </a:r>
            <a:r>
              <a:rPr lang="de-DE" sz="2400" dirty="0" smtClean="0">
                <a:solidFill>
                  <a:srgbClr val="444A4B"/>
                </a:solidFill>
              </a:rPr>
              <a:t>, Corporate </a:t>
            </a:r>
            <a:r>
              <a:rPr lang="de-DE" sz="2400" dirty="0" err="1" smtClean="0">
                <a:solidFill>
                  <a:srgbClr val="444A4B"/>
                </a:solidFill>
              </a:rPr>
              <a:t>Volunteering</a:t>
            </a:r>
            <a:r>
              <a:rPr lang="de-DE" sz="2400" dirty="0" smtClean="0">
                <a:solidFill>
                  <a:srgbClr val="444A4B"/>
                </a:solidFill>
              </a:rPr>
              <a:t>...)</a:t>
            </a:r>
          </a:p>
          <a:p>
            <a:pPr marL="266700" indent="-266700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‚Freiwilliges‘ Engagement aus Kalkül? (Lebendbewerbung, Sozialisation in Richtung </a:t>
            </a:r>
            <a:r>
              <a:rPr lang="de-DE" sz="2400" dirty="0" err="1" smtClean="0">
                <a:solidFill>
                  <a:srgbClr val="444A4B"/>
                </a:solidFill>
              </a:rPr>
              <a:t>Umsonst-Arbeit</a:t>
            </a:r>
            <a:r>
              <a:rPr lang="de-DE" sz="2400" dirty="0" smtClean="0">
                <a:solidFill>
                  <a:srgbClr val="444A4B"/>
                </a:solidFill>
              </a:rPr>
              <a:t>)</a:t>
            </a:r>
          </a:p>
          <a:p>
            <a:pPr marL="0" indent="0">
              <a:spcAft>
                <a:spcPts val="2400"/>
              </a:spcAft>
              <a:buClr>
                <a:srgbClr val="00B050"/>
              </a:buClr>
              <a:buNone/>
            </a:pPr>
            <a:r>
              <a:rPr lang="de-DE" sz="2400" b="1" dirty="0" smtClean="0">
                <a:solidFill>
                  <a:srgbClr val="444A4B"/>
                </a:solidFill>
              </a:rPr>
              <a:t>Kulturwandel und Zivilisationsbruch: Wer kommt noch auf die Idee, das Arbeit entlohnt werden könnte („ihren Preis hat“), wenn sie auch ‚freiwillig‘ geleistet wird?</a:t>
            </a: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581025" lvl="1" indent="-180975">
              <a:spcAft>
                <a:spcPts val="1800"/>
              </a:spcAft>
              <a:buClr>
                <a:srgbClr val="00B050"/>
              </a:buClr>
            </a:pPr>
            <a:endParaRPr lang="de-DE" sz="1800" dirty="0" smtClean="0">
              <a:solidFill>
                <a:srgbClr val="444A4B"/>
              </a:solidFill>
            </a:endParaRPr>
          </a:p>
          <a:p>
            <a:pPr marL="180975" indent="-180975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4" y="3022600"/>
            <a:ext cx="3376337" cy="33014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27438" y="3125788"/>
            <a:ext cx="579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Aft>
                <a:spcPts val="1800"/>
              </a:spcAft>
              <a:defRPr/>
            </a:pPr>
            <a:endParaRPr lang="de-DE" sz="2000" b="1" u="none" kern="0" dirty="0">
              <a:solidFill>
                <a:srgbClr val="444A4B"/>
              </a:solidFill>
              <a:latin typeface="Arial Narrow Bold" charset="0"/>
              <a:ea typeface="MS PGothic" pitchFamily="34" charset="-128"/>
              <a:cs typeface="+mj-cs"/>
            </a:endParaRPr>
          </a:p>
        </p:txBody>
      </p:sp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5989638" y="3789363"/>
            <a:ext cx="20859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70400" y="3318947"/>
            <a:ext cx="4559300" cy="1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defRPr/>
            </a:pPr>
            <a:endParaRPr lang="de-DE" sz="2400" b="1" u="none" kern="0" cap="small" dirty="0" smtClean="0">
              <a:solidFill>
                <a:schemeClr val="accent3"/>
              </a:solidFill>
              <a:latin typeface="Arial Narrow Bold" charset="0"/>
              <a:ea typeface="MS PGothic" pitchFamily="34" charset="-128"/>
              <a:cs typeface="+mj-cs"/>
            </a:endParaRPr>
          </a:p>
          <a:p>
            <a:pPr>
              <a:spcAft>
                <a:spcPts val="1800"/>
              </a:spcAft>
              <a:defRPr/>
            </a:pP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Überlegungen zur Armutsökonomie</a:t>
            </a:r>
          </a:p>
          <a:p>
            <a:pPr>
              <a:spcAft>
                <a:spcPts val="1800"/>
              </a:spcAft>
              <a:defRPr/>
            </a:pPr>
            <a:endParaRPr lang="de-DE" sz="2400" b="1" u="none" kern="0" cap="small" dirty="0" smtClean="0">
              <a:solidFill>
                <a:schemeClr val="accent3"/>
              </a:solidFill>
              <a:latin typeface="Arial Narrow Bold" charset="0"/>
              <a:ea typeface="MS PGothic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752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„Boom“ armutsökonomischer Angebote</a:t>
            </a:r>
          </a:p>
        </p:txBody>
      </p:sp>
      <p:sp>
        <p:nvSpPr>
          <p:cNvPr id="19460" name="Inhaltsplatzhalter 3"/>
          <p:cNvSpPr>
            <a:spLocks noGrp="1"/>
          </p:cNvSpPr>
          <p:nvPr>
            <p:ph sz="half" idx="4294967295"/>
          </p:nvPr>
        </p:nvSpPr>
        <p:spPr>
          <a:xfrm>
            <a:off x="685800" y="1435100"/>
            <a:ext cx="8128000" cy="445770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None/>
              <a:defRPr/>
            </a:pP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Mischung aus „alt“ und neu:</a:t>
            </a:r>
          </a:p>
          <a:p>
            <a:pPr marL="180975" indent="-180975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Tafeln – Kindertafeln – Seniorentafeln – Tiertafeln – Brillentafeln – Medikamententafeln – Sporttafeln – </a:t>
            </a:r>
            <a:r>
              <a:rPr lang="de-DE" sz="2400" dirty="0" err="1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Halal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-Tafeln...</a:t>
            </a:r>
          </a:p>
          <a:p>
            <a:pPr marL="180975" indent="-180975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Suppenküchen</a:t>
            </a:r>
          </a:p>
          <a:p>
            <a:pPr marL="180975" indent="-180975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Sozialkaufhäuser – </a:t>
            </a:r>
            <a:r>
              <a:rPr lang="de-DE" sz="2400" dirty="0" err="1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Fairkaufhäuser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 – Möbelshops </a:t>
            </a:r>
          </a:p>
          <a:p>
            <a:pPr marL="180975" indent="-180975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err="1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Lemmy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-Märkte</a:t>
            </a:r>
          </a:p>
          <a:p>
            <a:pPr marL="180975" indent="-180975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Kleiderkammern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None/>
              <a:defRPr/>
            </a:pPr>
            <a:endParaRPr lang="de-DE" sz="24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endParaRPr lang="de-DE" sz="14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0" indent="0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None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Bef>
                <a:spcPts val="6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Bef>
                <a:spcPts val="600"/>
              </a:spcBef>
              <a:spcAft>
                <a:spcPts val="1800"/>
              </a:spcAft>
              <a:defRPr/>
            </a:pPr>
            <a:endParaRPr lang="de-DE" sz="1800" dirty="0">
              <a:cs typeface="+mn-cs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02750-A18F-F84C-AD14-17440E709636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93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010CD-12FA-4497-B7FA-19F62634956E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3700" y="617537"/>
            <a:ext cx="668655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de-DE" sz="2500" dirty="0" smtClean="0">
                <a:latin typeface="Arial Narrow Bold" pitchFamily="-72" charset="0"/>
                <a:ea typeface="MS PGothic" charset="0"/>
              </a:rPr>
              <a:t>Screenshot-G &amp; G/Financial Times/Zahnärzteblatt....</a:t>
            </a:r>
            <a:endParaRPr lang="de-DE" sz="2000" dirty="0" smtClean="0">
              <a:latin typeface="Arial Narrow Bold" pitchFamily="-72" charset="0"/>
              <a:ea typeface="MS PGothic" charset="0"/>
            </a:endParaRPr>
          </a:p>
        </p:txBody>
      </p:sp>
      <p:pic>
        <p:nvPicPr>
          <p:cNvPr id="2" name="Bild 1" descr="Screen_Wel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554" y="0"/>
            <a:ext cx="1264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a typeface="MS PGothic" charset="0"/>
              </a:rPr>
              <a:t>Delegation: „Dann geh‘ doch zur Tafel...“</a:t>
            </a:r>
            <a:endParaRPr lang="de-DE" b="1" dirty="0" smtClean="0">
              <a:ea typeface="MS PGothic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78" y="2368358"/>
            <a:ext cx="8417143" cy="205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Missbrauch der Tafeln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485900"/>
            <a:ext cx="8134350" cy="5994400"/>
          </a:xfrm>
        </p:spPr>
        <p:txBody>
          <a:bodyPr/>
          <a:lstStyle/>
          <a:p>
            <a:pPr marL="180975" indent="-180975"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Sozialgericht Mannheim widerspricht am 13.9.2011 der Auffassung der Stadt Heidelberg, dass...</a:t>
            </a:r>
          </a:p>
          <a:p>
            <a:pPr marL="581025" lvl="1" indent="-180975">
              <a:spcAft>
                <a:spcPts val="1200"/>
              </a:spcAft>
              <a:buClr>
                <a:srgbClr val="00B050"/>
              </a:buClr>
            </a:pPr>
            <a:r>
              <a:rPr lang="de-DE" sz="2000" dirty="0" smtClean="0">
                <a:solidFill>
                  <a:srgbClr val="444A4B"/>
                </a:solidFill>
                <a:latin typeface="+mn-lt"/>
              </a:rPr>
              <a:t>Sozialleistungen für Asylbewerber nicht um 30% und mehr gegenüber den </a:t>
            </a:r>
            <a:r>
              <a:rPr lang="de-DE" sz="2000" dirty="0" err="1" smtClean="0">
                <a:solidFill>
                  <a:srgbClr val="444A4B"/>
                </a:solidFill>
                <a:latin typeface="+mn-lt"/>
              </a:rPr>
              <a:t>Hartz-IV-Regelsätzen</a:t>
            </a:r>
            <a:r>
              <a:rPr lang="de-DE" sz="2000" dirty="0" smtClean="0">
                <a:solidFill>
                  <a:srgbClr val="444A4B"/>
                </a:solidFill>
                <a:latin typeface="+mn-lt"/>
              </a:rPr>
              <a:t> gekürzt werden dürfen, </a:t>
            </a:r>
            <a:r>
              <a:rPr lang="de-DE" sz="2000" b="1" dirty="0" smtClean="0">
                <a:solidFill>
                  <a:srgbClr val="FF6600"/>
                </a:solidFill>
                <a:latin typeface="+mn-lt"/>
              </a:rPr>
              <a:t>weil diese sich bei der Heidelberger Tafel e.V. kostenlos verpflegen könnten</a:t>
            </a:r>
          </a:p>
          <a:p>
            <a:pPr marL="180975" indent="-180975"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Die Stadt Heidelberg hat Beschwerde gegen diesen Beschluss beim Landessozialgericht BW eingelegt</a:t>
            </a:r>
          </a:p>
          <a:p>
            <a:pPr marL="180975" indent="-180975"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Auf Anfrage des Flüchtlingsrats Berlin gab die Heidelberger Tafel e.V. bislang keine Auskunft</a:t>
            </a:r>
          </a:p>
        </p:txBody>
      </p:sp>
    </p:spTree>
    <p:extLst>
      <p:ext uri="{BB962C8B-B14F-4D97-AF65-F5344CB8AC3E}">
        <p14:creationId xmlns:p14="http://schemas.microsoft.com/office/powerpoint/2010/main" val="4707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4" y="3022600"/>
            <a:ext cx="3376337" cy="33014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27438" y="3125788"/>
            <a:ext cx="579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Aft>
                <a:spcPts val="1800"/>
              </a:spcAft>
              <a:defRPr/>
            </a:pPr>
            <a:endParaRPr lang="de-DE" sz="2000" b="1" u="none" kern="0" dirty="0">
              <a:solidFill>
                <a:srgbClr val="444A4B"/>
              </a:solidFill>
              <a:latin typeface="Arial Narrow Bold" charset="0"/>
              <a:ea typeface="MS PGothic" pitchFamily="34" charset="-128"/>
              <a:cs typeface="+mj-cs"/>
            </a:endParaRPr>
          </a:p>
        </p:txBody>
      </p:sp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5989638" y="3789363"/>
            <a:ext cx="20859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68800" y="3255446"/>
            <a:ext cx="3606800" cy="177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defRPr/>
            </a:pPr>
            <a:endParaRPr lang="de-DE" sz="2400" b="1" u="none" kern="0" cap="small" dirty="0" smtClean="0">
              <a:solidFill>
                <a:schemeClr val="accent3"/>
              </a:solidFill>
              <a:latin typeface="Arial Narrow Bold" charset="0"/>
              <a:ea typeface="MS PGothic" pitchFamily="34" charset="-128"/>
              <a:cs typeface="+mj-cs"/>
            </a:endParaRPr>
          </a:p>
          <a:p>
            <a:pPr>
              <a:spcAft>
                <a:spcPts val="1800"/>
              </a:spcAft>
              <a:defRPr/>
            </a:pP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Schamland Deutschland: Kritik und Ambivalenz der Tafelbewegung </a:t>
            </a:r>
          </a:p>
        </p:txBody>
      </p:sp>
    </p:spTree>
    <p:extLst>
      <p:ext uri="{BB962C8B-B14F-4D97-AF65-F5344CB8AC3E}">
        <p14:creationId xmlns:p14="http://schemas.microsoft.com/office/powerpoint/2010/main" val="42405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6335712" cy="533400"/>
          </a:xfrm>
        </p:spPr>
        <p:txBody>
          <a:bodyPr/>
          <a:lstStyle/>
          <a:p>
            <a:r>
              <a:rPr lang="de-DE" dirty="0" smtClean="0"/>
              <a:t>Was zeichnet Tafeln als armutsökonomische Angebote aus?</a:t>
            </a:r>
            <a:endParaRPr lang="de-DE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85801" y="1396999"/>
            <a:ext cx="8308788" cy="4501029"/>
          </a:xfrm>
        </p:spPr>
        <p:txBody>
          <a:bodyPr/>
          <a:lstStyle/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04040"/>
                </a:solidFill>
              </a:rPr>
              <a:t>Ökonomie des Nehmens:</a:t>
            </a:r>
            <a:r>
              <a:rPr lang="de-DE" sz="2400" dirty="0" smtClean="0">
                <a:solidFill>
                  <a:srgbClr val="404040"/>
                </a:solidFill>
              </a:rPr>
              <a:t> Sachleistungen werden als funktionale Äquivalente zu Rechtsgütern betrachtet</a:t>
            </a:r>
            <a:endParaRPr lang="de-DE" sz="2400" b="1" dirty="0" smtClean="0">
              <a:solidFill>
                <a:srgbClr val="404040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04040"/>
                </a:solidFill>
              </a:rPr>
              <a:t>Ökonomie des Gebens: „</a:t>
            </a:r>
            <a:r>
              <a:rPr lang="de-DE" sz="2400" dirty="0" smtClean="0">
                <a:solidFill>
                  <a:srgbClr val="404040"/>
                </a:solidFill>
              </a:rPr>
              <a:t>Situative Ökonomie“ und „erfolgsökonomische Außenorientierung“ (Maar/</a:t>
            </a:r>
            <a:r>
              <a:rPr lang="de-DE" sz="2400" dirty="0" err="1" smtClean="0">
                <a:solidFill>
                  <a:srgbClr val="404040"/>
                </a:solidFill>
              </a:rPr>
              <a:t>Eberlei</a:t>
            </a:r>
            <a:r>
              <a:rPr lang="de-DE" sz="2400" dirty="0" smtClean="0">
                <a:solidFill>
                  <a:srgbClr val="404040"/>
                </a:solidFill>
              </a:rPr>
              <a:t>) – „Tonnenideologie“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04040"/>
                </a:solidFill>
              </a:rPr>
              <a:t>Ökonomie der Scham: </a:t>
            </a:r>
            <a:r>
              <a:rPr lang="de-DE" sz="2400" dirty="0">
                <a:solidFill>
                  <a:srgbClr val="444A4B"/>
                </a:solidFill>
              </a:rPr>
              <a:t>Beschämung als politisches </a:t>
            </a:r>
            <a:r>
              <a:rPr lang="de-DE" sz="2400" dirty="0" smtClean="0">
                <a:solidFill>
                  <a:srgbClr val="444A4B"/>
                </a:solidFill>
              </a:rPr>
              <a:t>Steuerungs-instrument</a:t>
            </a:r>
            <a:endParaRPr lang="de-DE" sz="2400" dirty="0" smtClean="0">
              <a:solidFill>
                <a:srgbClr val="404040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04040"/>
                </a:solidFill>
              </a:rPr>
              <a:t>Ökonomie des Delegierens: </a:t>
            </a:r>
            <a:r>
              <a:rPr lang="de-DE" sz="2400" dirty="0" smtClean="0">
                <a:solidFill>
                  <a:srgbClr val="404040"/>
                </a:solidFill>
              </a:rPr>
              <a:t>Freiwilliges Engagement in hoheitlichen Bereichen – Verweisung auf Tafeln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04040"/>
                </a:solidFill>
              </a:rPr>
              <a:t>Ökonomie des Moralisierens: </a:t>
            </a:r>
            <a:r>
              <a:rPr lang="de-DE" sz="2400" dirty="0">
                <a:solidFill>
                  <a:srgbClr val="444A4B"/>
                </a:solidFill>
              </a:rPr>
              <a:t>Individualisierung von Schuldzuweisungen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400" dirty="0" smtClean="0">
              <a:solidFill>
                <a:srgbClr val="404040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400" dirty="0" smtClean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3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Kommodifizierung</a:t>
            </a:r>
            <a:r>
              <a:rPr lang="de-DE" dirty="0" smtClean="0"/>
              <a:t> von Armut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85801" y="1308100"/>
            <a:ext cx="7696199" cy="6172200"/>
          </a:xfrm>
        </p:spPr>
        <p:txBody>
          <a:bodyPr/>
          <a:lstStyle/>
          <a:p>
            <a:pPr marL="266700" indent="-266700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Organisationsform „moralische Unternehmen“ statt „soziale Bewegung“</a:t>
            </a:r>
          </a:p>
          <a:p>
            <a:pPr marL="266700" indent="-266700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Ökonomische Rationalität und Marktverhalten</a:t>
            </a:r>
          </a:p>
          <a:p>
            <a:pPr marL="266700" indent="-266700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Marktförmige Branding- und Differenzierungsprozesse</a:t>
            </a:r>
          </a:p>
          <a:p>
            <a:pPr marL="266700" indent="-266700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>
                <a:solidFill>
                  <a:srgbClr val="444A4B"/>
                </a:solidFill>
              </a:rPr>
              <a:t>Selbstbezüglichkeit der </a:t>
            </a:r>
            <a:r>
              <a:rPr lang="de-DE" sz="2400" dirty="0" smtClean="0">
                <a:solidFill>
                  <a:srgbClr val="444A4B"/>
                </a:solidFill>
              </a:rPr>
              <a:t>anbietenden Institutionen/Organisationen</a:t>
            </a:r>
            <a:endParaRPr lang="de-DE" sz="2400" dirty="0">
              <a:solidFill>
                <a:srgbClr val="444A4B"/>
              </a:solidFill>
            </a:endParaRPr>
          </a:p>
          <a:p>
            <a:pPr marL="266700" indent="-266700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dirty="0" smtClean="0">
                <a:solidFill>
                  <a:srgbClr val="444A4B"/>
                </a:solidFill>
              </a:rPr>
              <a:t>Armut als Ware – Gewinne durch Dritte</a:t>
            </a:r>
          </a:p>
          <a:p>
            <a:pPr marL="0" indent="0">
              <a:spcAft>
                <a:spcPts val="2400"/>
              </a:spcAft>
              <a:buClr>
                <a:srgbClr val="00B050"/>
              </a:buClr>
              <a:buNone/>
            </a:pPr>
            <a:r>
              <a:rPr lang="de-DE" sz="2400" b="1" dirty="0" smtClean="0">
                <a:solidFill>
                  <a:srgbClr val="444A4B"/>
                </a:solidFill>
              </a:rPr>
              <a:t>Nachhaltige Armutsbekämpfung ist nicht vorgesehen</a:t>
            </a:r>
          </a:p>
          <a:p>
            <a:pPr marL="266700" indent="-266700">
              <a:spcAft>
                <a:spcPts val="24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4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266700" indent="-266700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581025" lvl="1" indent="-180975">
              <a:spcAft>
                <a:spcPts val="1800"/>
              </a:spcAft>
              <a:buClr>
                <a:srgbClr val="00B050"/>
              </a:buClr>
            </a:pPr>
            <a:endParaRPr lang="de-DE" sz="1800" dirty="0" smtClean="0">
              <a:solidFill>
                <a:srgbClr val="444A4B"/>
              </a:solidFill>
            </a:endParaRPr>
          </a:p>
          <a:p>
            <a:pPr marL="180975" indent="-180975"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4" y="3022600"/>
            <a:ext cx="3376337" cy="33014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27438" y="3125788"/>
            <a:ext cx="579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Aft>
                <a:spcPts val="1800"/>
              </a:spcAft>
              <a:defRPr/>
            </a:pPr>
            <a:endParaRPr lang="de-DE" sz="2000" b="1" u="none" kern="0" dirty="0">
              <a:solidFill>
                <a:srgbClr val="444A4B"/>
              </a:solidFill>
              <a:latin typeface="Arial Narrow Bold" charset="0"/>
              <a:ea typeface="MS PGothic" pitchFamily="34" charset="-128"/>
              <a:cs typeface="+mj-cs"/>
            </a:endParaRPr>
          </a:p>
        </p:txBody>
      </p:sp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5989638" y="3789363"/>
            <a:ext cx="20859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97400" y="3103047"/>
            <a:ext cx="4559300" cy="1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defRPr/>
            </a:pPr>
            <a:endParaRPr lang="de-DE" sz="3100" b="1" u="none" kern="0" dirty="0" smtClean="0">
              <a:solidFill>
                <a:schemeClr val="accent3"/>
              </a:solidFill>
              <a:latin typeface="Arial Narrow Bold" charset="0"/>
              <a:ea typeface="MS PGothic" pitchFamily="34" charset="-128"/>
              <a:cs typeface="+mj-cs"/>
            </a:endParaRPr>
          </a:p>
          <a:p>
            <a:pPr>
              <a:spcAft>
                <a:spcPts val="1800"/>
              </a:spcAft>
              <a:defRPr/>
            </a:pP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Fazit: </a:t>
            </a:r>
            <a:r>
              <a:rPr lang="de-DE" sz="2400" b="1" u="none" kern="0" cap="small" dirty="0" err="1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Nüztliche</a:t>
            </a: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 Armut – für wen?</a:t>
            </a:r>
          </a:p>
        </p:txBody>
      </p:sp>
    </p:spTree>
    <p:extLst>
      <p:ext uri="{BB962C8B-B14F-4D97-AF65-F5344CB8AC3E}">
        <p14:creationId xmlns:p14="http://schemas.microsoft.com/office/powerpoint/2010/main" val="22132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Inhaltsplatzhalter 3"/>
          <p:cNvSpPr>
            <a:spLocks noGrp="1"/>
          </p:cNvSpPr>
          <p:nvPr>
            <p:ph sz="half" idx="4294967295"/>
          </p:nvPr>
        </p:nvSpPr>
        <p:spPr>
          <a:xfrm>
            <a:off x="939800" y="1830663"/>
            <a:ext cx="7200900" cy="2714077"/>
          </a:xfrm>
        </p:spPr>
        <p:txBody>
          <a:bodyPr wrap="square" anchor="ctr">
            <a:spAutoFit/>
          </a:bodyPr>
          <a:lstStyle/>
          <a:p>
            <a:pPr marL="180975" indent="-180975" algn="ctr">
              <a:lnSpc>
                <a:spcPct val="120000"/>
              </a:lnSpc>
              <a:spcAft>
                <a:spcPts val="0"/>
              </a:spcAft>
              <a:buClr>
                <a:srgbClr val="00B050"/>
              </a:buClr>
              <a:buNone/>
              <a:tabLst>
                <a:tab pos="3949700" algn="l"/>
              </a:tabLst>
            </a:pPr>
            <a:r>
              <a:rPr lang="de-DE" sz="37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 ist einfacher, </a:t>
            </a:r>
            <a:r>
              <a:rPr lang="de-DE" sz="3700" b="1" i="1" dirty="0" smtClean="0">
                <a:solidFill>
                  <a:srgbClr val="FF6600"/>
                </a:solidFill>
              </a:rPr>
              <a:t>öffentliche Sympathie </a:t>
            </a:r>
            <a:r>
              <a:rPr lang="de-DE" sz="37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für rituelle Armutslinderung zu erhalten, als </a:t>
            </a:r>
            <a:r>
              <a:rPr lang="de-DE" sz="3700" b="1" i="1" dirty="0" smtClean="0">
                <a:solidFill>
                  <a:srgbClr val="FF6600"/>
                </a:solidFill>
              </a:rPr>
              <a:t>politische Legitimation </a:t>
            </a:r>
            <a:r>
              <a:rPr lang="de-DE" sz="37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für nachhaltige Armutsbekämpfung.</a:t>
            </a:r>
            <a:endParaRPr lang="de-DE" sz="3700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4294967295"/>
          </p:nvPr>
        </p:nvSpPr>
        <p:spPr>
          <a:xfrm>
            <a:off x="165100" y="-50800"/>
            <a:ext cx="901445" cy="10618291"/>
          </a:xfrm>
        </p:spPr>
        <p:txBody>
          <a:bodyPr wrap="square" anchor="t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„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/>
            <a:endParaRPr lang="de-DE" sz="15000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4294967295"/>
          </p:nvPr>
        </p:nvSpPr>
        <p:spPr>
          <a:xfrm>
            <a:off x="6426455" y="3821513"/>
            <a:ext cx="2717545" cy="3379387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“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FAEBA-3B2D-F549-9E3E-CA5F9A9C5DEF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 smtClean="0"/>
              <a:t>Grundthese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112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Nützliche Armut – für wen?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85800" y="1244600"/>
            <a:ext cx="8356599" cy="5054600"/>
          </a:xfrm>
        </p:spPr>
        <p:txBody>
          <a:bodyPr/>
          <a:lstStyle/>
          <a:p>
            <a:pPr marL="180975" indent="-180975">
              <a:spcBef>
                <a:spcPts val="1776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Arme als „Müllschlucker“ </a:t>
            </a:r>
            <a:r>
              <a:rPr lang="de-DE" sz="2400" dirty="0" smtClean="0">
                <a:solidFill>
                  <a:srgbClr val="444A4B"/>
                </a:solidFill>
              </a:rPr>
              <a:t>und „personifizierte Biokompostanlagen“?</a:t>
            </a:r>
          </a:p>
          <a:p>
            <a:pPr marL="180975" indent="-180975">
              <a:spcBef>
                <a:spcPts val="1776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Reproduktion sozialer Unterschiede: </a:t>
            </a:r>
            <a:r>
              <a:rPr lang="de-DE" sz="2400" dirty="0" smtClean="0">
                <a:solidFill>
                  <a:srgbClr val="444A4B"/>
                </a:solidFill>
              </a:rPr>
              <a:t>„Soziale Platzanweiser“ statt „Seismograph für das Soziale“ </a:t>
            </a:r>
            <a:endParaRPr lang="de-DE" sz="2400" dirty="0">
              <a:solidFill>
                <a:srgbClr val="444A4B"/>
              </a:solidFill>
            </a:endParaRPr>
          </a:p>
          <a:p>
            <a:pPr marL="180975" indent="-180975">
              <a:spcBef>
                <a:spcPts val="1776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Institutionalisierte Beschämungsprozesse: </a:t>
            </a:r>
            <a:r>
              <a:rPr lang="de-DE" sz="2400" dirty="0" smtClean="0">
                <a:solidFill>
                  <a:srgbClr val="444A4B"/>
                </a:solidFill>
              </a:rPr>
              <a:t>Entpolitisierung statt </a:t>
            </a:r>
            <a:r>
              <a:rPr lang="de-DE" sz="2400" dirty="0" err="1" smtClean="0">
                <a:solidFill>
                  <a:srgbClr val="444A4B"/>
                </a:solidFill>
              </a:rPr>
              <a:t>Empowerment</a:t>
            </a:r>
            <a:endParaRPr lang="de-DE" sz="24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1776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Notlösung </a:t>
            </a:r>
            <a:r>
              <a:rPr lang="de-DE" sz="2400" b="1" dirty="0">
                <a:solidFill>
                  <a:srgbClr val="444A4B"/>
                </a:solidFill>
              </a:rPr>
              <a:t>wurde zur Dauerlösung </a:t>
            </a:r>
            <a:r>
              <a:rPr lang="de-DE" sz="2400" dirty="0">
                <a:solidFill>
                  <a:srgbClr val="444A4B"/>
                </a:solidFill>
              </a:rPr>
              <a:t>– Dauersynchronisation von Interessen – Selbsterhalt als primäres Ziel („</a:t>
            </a:r>
            <a:r>
              <a:rPr lang="de-DE" sz="2400" dirty="0" err="1">
                <a:solidFill>
                  <a:srgbClr val="444A4B"/>
                </a:solidFill>
              </a:rPr>
              <a:t>Escalation</a:t>
            </a:r>
            <a:r>
              <a:rPr lang="de-DE" sz="2400" dirty="0">
                <a:solidFill>
                  <a:srgbClr val="444A4B"/>
                </a:solidFill>
              </a:rPr>
              <a:t> </a:t>
            </a:r>
            <a:r>
              <a:rPr lang="de-DE" sz="2400" dirty="0" err="1">
                <a:solidFill>
                  <a:srgbClr val="444A4B"/>
                </a:solidFill>
              </a:rPr>
              <a:t>of</a:t>
            </a:r>
            <a:r>
              <a:rPr lang="de-DE" sz="2400" dirty="0">
                <a:solidFill>
                  <a:srgbClr val="444A4B"/>
                </a:solidFill>
              </a:rPr>
              <a:t> </a:t>
            </a:r>
            <a:r>
              <a:rPr lang="de-DE" sz="2400" dirty="0" err="1">
                <a:solidFill>
                  <a:srgbClr val="444A4B"/>
                </a:solidFill>
              </a:rPr>
              <a:t>Commitment</a:t>
            </a:r>
            <a:r>
              <a:rPr lang="de-DE" sz="2400" dirty="0">
                <a:solidFill>
                  <a:srgbClr val="444A4B"/>
                </a:solidFill>
              </a:rPr>
              <a:t>“  bzw. „Lock-in“-Prozess</a:t>
            </a:r>
            <a:r>
              <a:rPr lang="de-DE" sz="2400" dirty="0" smtClean="0">
                <a:solidFill>
                  <a:srgbClr val="444A4B"/>
                </a:solidFill>
              </a:rPr>
              <a:t>)</a:t>
            </a:r>
          </a:p>
          <a:p>
            <a:pPr marL="180975" indent="-180975">
              <a:spcBef>
                <a:spcPts val="1776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4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1776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1776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1776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1776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Inhaltsplatzhalter 3"/>
          <p:cNvSpPr>
            <a:spLocks noGrp="1"/>
          </p:cNvSpPr>
          <p:nvPr>
            <p:ph sz="half" idx="2"/>
          </p:nvPr>
        </p:nvSpPr>
        <p:spPr>
          <a:xfrm>
            <a:off x="1035050" y="1945010"/>
            <a:ext cx="7131050" cy="2231380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2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Tafel-Bewegung </a:t>
            </a:r>
            <a:r>
              <a:rPr lang="de-DE" sz="2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... </a:t>
            </a:r>
            <a:r>
              <a:rPr lang="de-DE" sz="2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ist heute ein </a:t>
            </a:r>
            <a:r>
              <a:rPr lang="de-DE" sz="2900" b="1" i="1" dirty="0">
                <a:solidFill>
                  <a:srgbClr val="FF6600"/>
                </a:solidFill>
              </a:rPr>
              <a:t>Teil der nicht mehr wegzudenkenden</a:t>
            </a:r>
            <a:r>
              <a:rPr lang="de-DE" sz="2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sozialen Absicherung </a:t>
            </a:r>
            <a:r>
              <a:rPr lang="de-DE" sz="2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einer </a:t>
            </a:r>
            <a:r>
              <a:rPr lang="de-DE" sz="2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größer werdenden Zahl von Menschen. </a:t>
            </a:r>
            <a:r>
              <a:rPr lang="de-DE" sz="2900" b="1" i="1" dirty="0">
                <a:solidFill>
                  <a:srgbClr val="FF6600"/>
                </a:solidFill>
              </a:rPr>
              <a:t>Die Tafeln füllen eine Lücke in der Daseinsvorsorge</a:t>
            </a:r>
            <a:r>
              <a:rPr lang="de-DE" sz="2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die die Politik aufgerissen </a:t>
            </a:r>
            <a:r>
              <a:rPr lang="de-DE" sz="2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hat.</a:t>
            </a:r>
            <a:endParaRPr lang="de-DE" sz="3100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406655" y="203200"/>
            <a:ext cx="901445" cy="10618291"/>
          </a:xfrm>
        </p:spPr>
        <p:txBody>
          <a:bodyPr wrap="square" anchor="t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„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/>
            <a:endParaRPr lang="de-DE" sz="15000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451600" y="3402413"/>
            <a:ext cx="863600" cy="3379387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“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 smtClean="0"/>
              <a:t>2008: 15 Jahre Tafeln</a:t>
            </a:r>
            <a:endParaRPr lang="de-DE" b="1" dirty="0"/>
          </a:p>
        </p:txBody>
      </p:sp>
      <p:sp>
        <p:nvSpPr>
          <p:cNvPr id="14" name="Inhaltsplatzhalter 3"/>
          <p:cNvSpPr>
            <a:spLocks noGrp="1"/>
          </p:cNvSpPr>
          <p:nvPr>
            <p:ph sz="half" idx="2"/>
          </p:nvPr>
        </p:nvSpPr>
        <p:spPr>
          <a:xfrm>
            <a:off x="3479800" y="4594050"/>
            <a:ext cx="3740150" cy="1501950"/>
          </a:xfrm>
        </p:spPr>
        <p:txBody>
          <a:bodyPr wrap="square" anchor="t">
            <a:spAutoFit/>
          </a:bodyPr>
          <a:lstStyle/>
          <a:p>
            <a:pPr marL="0" indent="0" algn="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400" dirty="0" smtClean="0">
                <a:solidFill>
                  <a:srgbClr val="595959"/>
                </a:solidFill>
              </a:rPr>
              <a:t>Gerd Häuser in: Feedback-Ausgabe 2008 zum </a:t>
            </a:r>
            <a:r>
              <a:rPr lang="de-DE" sz="1400" b="1" dirty="0" smtClean="0">
                <a:solidFill>
                  <a:srgbClr val="595959"/>
                </a:solidFill>
              </a:rPr>
              <a:t>15-jährigen </a:t>
            </a:r>
            <a:r>
              <a:rPr lang="de-DE" sz="1400" dirty="0" smtClean="0">
                <a:solidFill>
                  <a:srgbClr val="595959"/>
                </a:solidFill>
              </a:rPr>
              <a:t>Jubiläum der Tafeln</a:t>
            </a: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1909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Inhaltsplatzhalter 3"/>
          <p:cNvSpPr>
            <a:spLocks noGrp="1"/>
          </p:cNvSpPr>
          <p:nvPr>
            <p:ph sz="half" idx="4294967295"/>
          </p:nvPr>
        </p:nvSpPr>
        <p:spPr>
          <a:xfrm>
            <a:off x="1217612" y="2193424"/>
            <a:ext cx="6391275" cy="718145"/>
          </a:xfrm>
        </p:spPr>
        <p:txBody>
          <a:bodyPr wrap="square" anchor="ctr">
            <a:spAutoFit/>
          </a:bodyPr>
          <a:lstStyle/>
          <a:p>
            <a:pPr marL="180975" indent="-180975" algn="ctr">
              <a:lnSpc>
                <a:spcPct val="120000"/>
              </a:lnSpc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4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Auf die nächsten 20 Jahre.</a:t>
            </a:r>
            <a:endParaRPr lang="de-DE" sz="4000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4294967295"/>
          </p:nvPr>
        </p:nvSpPr>
        <p:spPr>
          <a:xfrm>
            <a:off x="1130300" y="469900"/>
            <a:ext cx="901445" cy="10618291"/>
          </a:xfrm>
        </p:spPr>
        <p:txBody>
          <a:bodyPr wrap="square" anchor="t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„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/>
            <a:endParaRPr lang="de-DE" sz="15000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4294967295"/>
          </p:nvPr>
        </p:nvSpPr>
        <p:spPr>
          <a:xfrm>
            <a:off x="5676899" y="2272113"/>
            <a:ext cx="2717545" cy="3379387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“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4294967295"/>
          </p:nvPr>
        </p:nvSpPr>
        <p:spPr>
          <a:xfrm>
            <a:off x="1498600" y="3539950"/>
            <a:ext cx="5905500" cy="1009507"/>
          </a:xfrm>
        </p:spPr>
        <p:txBody>
          <a:bodyPr wrap="square" anchor="t">
            <a:spAutoFit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400" dirty="0" smtClean="0">
                <a:solidFill>
                  <a:srgbClr val="595959"/>
                </a:solidFill>
              </a:rPr>
              <a:t>Bei der 20-Jahr-Feier der Tafeln in Berlin (26./27. 09.2013)</a:t>
            </a: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740DC9-007B-BF41-A54A-8EFB016AC234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 smtClean="0"/>
              <a:t>2013: 20 Jahre Tafeln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0020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pic>
        <p:nvPicPr>
          <p:cNvPr id="4" name="Bild 3" descr="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505"/>
            <a:ext cx="9144000" cy="322699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01639" y="481293"/>
            <a:ext cx="5688011" cy="533400"/>
          </a:xfrm>
        </p:spPr>
        <p:txBody>
          <a:bodyPr/>
          <a:lstStyle/>
          <a:p>
            <a:r>
              <a:rPr lang="de-DE" b="1" dirty="0" smtClean="0">
                <a:ea typeface="MS PGothic" charset="0"/>
              </a:rPr>
              <a:t> Vielen Dank für Ihre Aufmerksamkeit!</a:t>
            </a:r>
          </a:p>
        </p:txBody>
      </p:sp>
      <p:sp>
        <p:nvSpPr>
          <p:cNvPr id="6" name="Rechteck 5"/>
          <p:cNvSpPr/>
          <p:nvPr/>
        </p:nvSpPr>
        <p:spPr>
          <a:xfrm>
            <a:off x="397104" y="5210665"/>
            <a:ext cx="192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 algn="r">
              <a:buClr>
                <a:srgbClr val="00B050"/>
              </a:buClr>
              <a:buNone/>
              <a:defRPr/>
            </a:pPr>
            <a:r>
              <a:rPr lang="de-DE" sz="1800" u="none" dirty="0" err="1" smtClean="0">
                <a:solidFill>
                  <a:schemeClr val="bg2">
                    <a:lumMod val="50000"/>
                  </a:schemeClr>
                </a:solidFill>
              </a:rPr>
              <a:t>www.stefan-selke.de</a:t>
            </a:r>
            <a:endParaRPr lang="de-DE" sz="1800" u="none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sind Kriterien „guter“ Armutsbekämpfung?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85801" y="1473200"/>
            <a:ext cx="8267700" cy="4089401"/>
          </a:xfrm>
        </p:spPr>
        <p:txBody>
          <a:bodyPr/>
          <a:lstStyle/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Perspektive der Betroffenen </a:t>
            </a:r>
            <a:r>
              <a:rPr lang="de-DE" sz="2400" dirty="0" smtClean="0">
                <a:solidFill>
                  <a:srgbClr val="444A4B"/>
                </a:solidFill>
              </a:rPr>
              <a:t>statt institutionelle Perspektive in den Mittelpunkt stellen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Begrenzte Autonomiegewinne </a:t>
            </a:r>
            <a:r>
              <a:rPr lang="de-DE" sz="2400" dirty="0" smtClean="0">
                <a:solidFill>
                  <a:srgbClr val="444A4B"/>
                </a:solidFill>
              </a:rPr>
              <a:t>statt Nachhaltigkeitsmythen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Schutzräume sozialer Sicherung </a:t>
            </a:r>
            <a:r>
              <a:rPr lang="de-DE" sz="2400" dirty="0" smtClean="0">
                <a:solidFill>
                  <a:srgbClr val="444A4B"/>
                </a:solidFill>
              </a:rPr>
              <a:t>statt fremdbestimmte Versorgung mit Almosen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Präventionsprinzip</a:t>
            </a:r>
            <a:r>
              <a:rPr lang="de-DE" sz="2400" dirty="0" smtClean="0">
                <a:solidFill>
                  <a:srgbClr val="444A4B"/>
                </a:solidFill>
              </a:rPr>
              <a:t> statt Interventionsprinzip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 smtClean="0">
                <a:solidFill>
                  <a:srgbClr val="444A4B"/>
                </a:solidFill>
              </a:rPr>
              <a:t>Bürgerrechte</a:t>
            </a:r>
            <a:r>
              <a:rPr lang="de-DE" sz="2400" dirty="0" smtClean="0">
                <a:solidFill>
                  <a:srgbClr val="444A4B"/>
                </a:solidFill>
              </a:rPr>
              <a:t> statt „Rettung“ von Lebensmitteln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400" b="1" dirty="0">
                <a:solidFill>
                  <a:srgbClr val="444A4B"/>
                </a:solidFill>
              </a:rPr>
              <a:t>Grenzen des Wachstums </a:t>
            </a:r>
            <a:r>
              <a:rPr lang="de-DE" sz="2400" dirty="0">
                <a:solidFill>
                  <a:srgbClr val="444A4B"/>
                </a:solidFill>
              </a:rPr>
              <a:t>müssen in das Tafelsystem integriert werden – „Notversorgung“ statt „Standardmodell“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4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7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4" y="3022600"/>
            <a:ext cx="3376337" cy="33014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27438" y="3125788"/>
            <a:ext cx="579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Aft>
                <a:spcPts val="1800"/>
              </a:spcAft>
              <a:defRPr/>
            </a:pPr>
            <a:endParaRPr lang="de-DE" sz="2000" b="1" u="none" kern="0" dirty="0">
              <a:solidFill>
                <a:srgbClr val="444A4B"/>
              </a:solidFill>
              <a:latin typeface="Arial Narrow Bold" charset="0"/>
              <a:ea typeface="MS PGothic" pitchFamily="34" charset="-128"/>
              <a:cs typeface="+mj-cs"/>
            </a:endParaRPr>
          </a:p>
        </p:txBody>
      </p:sp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5989638" y="3789363"/>
            <a:ext cx="20859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70400" y="3318947"/>
            <a:ext cx="4254500" cy="1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defRPr/>
            </a:pPr>
            <a:endParaRPr lang="de-DE" sz="2400" b="1" u="none" kern="0" cap="small" dirty="0" smtClean="0">
              <a:solidFill>
                <a:schemeClr val="accent3"/>
              </a:solidFill>
              <a:latin typeface="Arial Narrow Bold" charset="0"/>
              <a:ea typeface="MS PGothic" pitchFamily="34" charset="-128"/>
              <a:cs typeface="+mj-cs"/>
            </a:endParaRPr>
          </a:p>
          <a:p>
            <a:pPr>
              <a:spcAft>
                <a:spcPts val="1800"/>
              </a:spcAft>
              <a:defRPr/>
            </a:pP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Exkurs: Erfahrungen eines öffentlichen Soziologen</a:t>
            </a:r>
          </a:p>
        </p:txBody>
      </p:sp>
    </p:spTree>
    <p:extLst>
      <p:ext uri="{BB962C8B-B14F-4D97-AF65-F5344CB8AC3E}">
        <p14:creationId xmlns:p14="http://schemas.microsoft.com/office/powerpoint/2010/main" val="30514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900" y="0"/>
            <a:ext cx="5303715" cy="34671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899" y="0"/>
            <a:ext cx="5212773" cy="34671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3467100"/>
            <a:ext cx="7458596" cy="370205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2401" y="3467100"/>
            <a:ext cx="5822951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>
                <a:ea typeface="MS PGothic" charset="0"/>
              </a:rPr>
              <a:t>www.tafelforum.de</a:t>
            </a:r>
            <a:endParaRPr lang="de-DE" b="1" dirty="0" smtClean="0">
              <a:ea typeface="MS PGothic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02750-A18F-F84C-AD14-17440E709636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2" name="Bild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3" y="1130300"/>
            <a:ext cx="7217403" cy="46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Kritisches Aktionsbündnis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02750-A18F-F84C-AD14-17440E709636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2" name="Bild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054100"/>
            <a:ext cx="6324600" cy="47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Video-Trailer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02750-A18F-F84C-AD14-17440E709636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4" name="Bild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1041400"/>
            <a:ext cx="5981700" cy="46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Aktionstage, Berlin, April 2013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02750-A18F-F84C-AD14-17440E709636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3" name="Bild 2" descr="IMG_23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638300"/>
            <a:ext cx="4420859" cy="3302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d 4" descr="Plakate_Berl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31" y="1625600"/>
            <a:ext cx="2734469" cy="33655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86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pic>
        <p:nvPicPr>
          <p:cNvPr id="2" name="Bild 1" descr="Buendnis_Tafel_02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pic>
        <p:nvPicPr>
          <p:cNvPr id="2" name="Bild 1" descr="Buendnis_Tafel_01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Resonanzräume &amp; Formung der Debatte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02750-A18F-F84C-AD14-17440E709636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41248"/>
            <a:ext cx="7313613" cy="44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0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bgerundetes Rechteck 46"/>
          <p:cNvSpPr/>
          <p:nvPr/>
        </p:nvSpPr>
        <p:spPr bwMode="auto">
          <a:xfrm>
            <a:off x="939800" y="228600"/>
            <a:ext cx="5816600" cy="723900"/>
          </a:xfrm>
          <a:prstGeom prst="round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50" name="Abgerundetes Rechteck 49"/>
          <p:cNvSpPr/>
          <p:nvPr/>
        </p:nvSpPr>
        <p:spPr bwMode="auto">
          <a:xfrm>
            <a:off x="6489700" y="3759200"/>
            <a:ext cx="2438400" cy="1371600"/>
          </a:xfrm>
          <a:prstGeom prst="round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46" name="Abgerundetes Rechteck 45"/>
          <p:cNvSpPr/>
          <p:nvPr/>
        </p:nvSpPr>
        <p:spPr bwMode="auto">
          <a:xfrm>
            <a:off x="3721100" y="3759200"/>
            <a:ext cx="2616200" cy="1358900"/>
          </a:xfrm>
          <a:prstGeom prst="round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45" name="Abgerundetes Rechteck 44"/>
          <p:cNvSpPr/>
          <p:nvPr/>
        </p:nvSpPr>
        <p:spPr bwMode="auto">
          <a:xfrm>
            <a:off x="6502400" y="2451100"/>
            <a:ext cx="2438400" cy="1193800"/>
          </a:xfrm>
          <a:prstGeom prst="round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49" name="Abgerundetes Rechteck 48"/>
          <p:cNvSpPr/>
          <p:nvPr/>
        </p:nvSpPr>
        <p:spPr bwMode="auto">
          <a:xfrm>
            <a:off x="6515100" y="1231900"/>
            <a:ext cx="2438400" cy="1041400"/>
          </a:xfrm>
          <a:prstGeom prst="roundRect">
            <a:avLst/>
          </a:prstGeom>
          <a:solidFill>
            <a:srgbClr val="92D050">
              <a:alpha val="6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44" name="Abgerundetes Rechteck 43"/>
          <p:cNvSpPr/>
          <p:nvPr/>
        </p:nvSpPr>
        <p:spPr bwMode="auto">
          <a:xfrm>
            <a:off x="3683000" y="2451100"/>
            <a:ext cx="2616200" cy="1219200"/>
          </a:xfrm>
          <a:prstGeom prst="round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43" name="Abgerundetes Rechteck 42"/>
          <p:cNvSpPr/>
          <p:nvPr/>
        </p:nvSpPr>
        <p:spPr bwMode="auto">
          <a:xfrm>
            <a:off x="3670300" y="1244600"/>
            <a:ext cx="2628900" cy="1016000"/>
          </a:xfrm>
          <a:prstGeom prst="round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30" name="Abgerundetes Rechteck 29"/>
          <p:cNvSpPr/>
          <p:nvPr/>
        </p:nvSpPr>
        <p:spPr bwMode="auto">
          <a:xfrm>
            <a:off x="977900" y="2451100"/>
            <a:ext cx="2527300" cy="1193800"/>
          </a:xfrm>
          <a:prstGeom prst="round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29" name="Abgerundetes Rechteck 28"/>
          <p:cNvSpPr/>
          <p:nvPr/>
        </p:nvSpPr>
        <p:spPr bwMode="auto">
          <a:xfrm>
            <a:off x="977900" y="3759200"/>
            <a:ext cx="2527300" cy="1371600"/>
          </a:xfrm>
          <a:prstGeom prst="roundRect">
            <a:avLst/>
          </a:prstGeom>
          <a:solidFill>
            <a:srgbClr val="FF6600">
              <a:alpha val="6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2" name="Abgerundetes Rechteck 1"/>
          <p:cNvSpPr/>
          <p:nvPr/>
        </p:nvSpPr>
        <p:spPr bwMode="auto">
          <a:xfrm>
            <a:off x="952500" y="1231900"/>
            <a:ext cx="2527300" cy="1016000"/>
          </a:xfrm>
          <a:prstGeom prst="round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 flipH="1" flipV="1">
            <a:off x="611188" y="444500"/>
            <a:ext cx="36512" cy="4965700"/>
          </a:xfrm>
          <a:prstGeom prst="straightConnector1">
            <a:avLst/>
          </a:prstGeom>
          <a:noFill/>
          <a:ln w="50800">
            <a:solidFill>
              <a:schemeClr val="tx1">
                <a:lumMod val="85000"/>
                <a:lumOff val="15000"/>
              </a:schemeClr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" name="Gerade Verbindung mit Pfeil 8"/>
          <p:cNvCxnSpPr/>
          <p:nvPr/>
        </p:nvCxnSpPr>
        <p:spPr bwMode="auto">
          <a:xfrm>
            <a:off x="622300" y="5422900"/>
            <a:ext cx="8229600" cy="0"/>
          </a:xfrm>
          <a:prstGeom prst="straightConnector1">
            <a:avLst/>
          </a:prstGeom>
          <a:noFill/>
          <a:ln w="50800">
            <a:solidFill>
              <a:schemeClr val="tx1">
                <a:lumMod val="85000"/>
                <a:lumOff val="15000"/>
              </a:schemeClr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" name="Titel 1"/>
          <p:cNvSpPr txBox="1">
            <a:spLocks/>
          </p:cNvSpPr>
          <p:nvPr/>
        </p:nvSpPr>
        <p:spPr bwMode="auto">
          <a:xfrm>
            <a:off x="0" y="215900"/>
            <a:ext cx="7858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r>
              <a:rPr lang="de-DE" sz="1600" u="none" dirty="0" smtClean="0"/>
              <a:t>Global</a:t>
            </a:r>
            <a:endParaRPr lang="de-DE" sz="1600" u="none" dirty="0"/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114300" y="1473200"/>
            <a:ext cx="7858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r>
              <a:rPr lang="de-DE" sz="1600" u="none" dirty="0" smtClean="0"/>
              <a:t>EU</a:t>
            </a:r>
            <a:endParaRPr lang="de-DE" sz="1600" u="none" dirty="0"/>
          </a:p>
        </p:txBody>
      </p:sp>
      <p:sp>
        <p:nvSpPr>
          <p:cNvPr id="15" name="Titel 1"/>
          <p:cNvSpPr txBox="1">
            <a:spLocks/>
          </p:cNvSpPr>
          <p:nvPr/>
        </p:nvSpPr>
        <p:spPr bwMode="auto">
          <a:xfrm>
            <a:off x="165100" y="2933700"/>
            <a:ext cx="355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r>
              <a:rPr lang="de-DE" sz="1600" u="none" dirty="0" smtClean="0"/>
              <a:t>D</a:t>
            </a:r>
            <a:endParaRPr lang="de-DE" sz="1600" u="none" dirty="0"/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88900" y="4508500"/>
            <a:ext cx="7858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r>
              <a:rPr lang="de-DE" sz="1600" u="none" dirty="0" smtClean="0"/>
              <a:t>Lokal</a:t>
            </a:r>
            <a:endParaRPr lang="de-DE" sz="1600" u="none" dirty="0"/>
          </a:p>
        </p:txBody>
      </p:sp>
      <p:sp>
        <p:nvSpPr>
          <p:cNvPr id="20" name="Titel 1"/>
          <p:cNvSpPr txBox="1">
            <a:spLocks/>
          </p:cNvSpPr>
          <p:nvPr/>
        </p:nvSpPr>
        <p:spPr bwMode="auto">
          <a:xfrm>
            <a:off x="1168400" y="5461000"/>
            <a:ext cx="7858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r>
              <a:rPr lang="de-DE" sz="1600" u="none" dirty="0" smtClean="0"/>
              <a:t>Affirmativ</a:t>
            </a:r>
            <a:endParaRPr lang="de-DE" sz="1600" u="none" dirty="0"/>
          </a:p>
        </p:txBody>
      </p:sp>
      <p:grpSp>
        <p:nvGrpSpPr>
          <p:cNvPr id="19" name="Gruppierung 18"/>
          <p:cNvGrpSpPr/>
          <p:nvPr/>
        </p:nvGrpSpPr>
        <p:grpSpPr>
          <a:xfrm rot="16200000">
            <a:off x="-901700" y="2717800"/>
            <a:ext cx="3098800" cy="419100"/>
            <a:chOff x="850900" y="2044700"/>
            <a:chExt cx="3098800" cy="419100"/>
          </a:xfrm>
        </p:grpSpPr>
        <p:sp>
          <p:nvSpPr>
            <p:cNvPr id="18" name="Rechteck 17"/>
            <p:cNvSpPr/>
            <p:nvPr/>
          </p:nvSpPr>
          <p:spPr bwMode="auto">
            <a:xfrm>
              <a:off x="850900" y="2095500"/>
              <a:ext cx="3098800" cy="33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112" charset="0"/>
                <a:ea typeface="ＭＳ Ｐゴシック" pitchFamily="-112" charset="-128"/>
              </a:endParaRPr>
            </a:p>
          </p:txBody>
        </p:sp>
        <p:sp>
          <p:nvSpPr>
            <p:cNvPr id="21" name="Titel 1"/>
            <p:cNvSpPr txBox="1">
              <a:spLocks/>
            </p:cNvSpPr>
            <p:nvPr/>
          </p:nvSpPr>
          <p:spPr bwMode="auto">
            <a:xfrm>
              <a:off x="1289844" y="2044700"/>
              <a:ext cx="2411412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444A4B"/>
                  </a:solidFill>
                  <a:latin typeface="+mj-lt"/>
                  <a:ea typeface="MS PGothic" pitchFamily="34" charset="-128"/>
                  <a:cs typeface="MS PGothic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9pPr>
            </a:lstStyle>
            <a:p>
              <a:r>
                <a:rPr lang="de-DE" sz="1600" u="none" dirty="0" smtClean="0"/>
                <a:t>Ebene der Transformation</a:t>
              </a:r>
              <a:endParaRPr lang="de-DE" sz="1600" u="none" dirty="0"/>
            </a:p>
          </p:txBody>
        </p:sp>
      </p:grpSp>
      <p:grpSp>
        <p:nvGrpSpPr>
          <p:cNvPr id="26" name="Gruppierung 25"/>
          <p:cNvGrpSpPr/>
          <p:nvPr/>
        </p:nvGrpSpPr>
        <p:grpSpPr>
          <a:xfrm>
            <a:off x="2692400" y="5200650"/>
            <a:ext cx="3098800" cy="419100"/>
            <a:chOff x="850900" y="2044700"/>
            <a:chExt cx="3098800" cy="419100"/>
          </a:xfrm>
        </p:grpSpPr>
        <p:sp>
          <p:nvSpPr>
            <p:cNvPr id="27" name="Rechteck 26"/>
            <p:cNvSpPr/>
            <p:nvPr/>
          </p:nvSpPr>
          <p:spPr bwMode="auto">
            <a:xfrm>
              <a:off x="850900" y="2095500"/>
              <a:ext cx="3098800" cy="33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112" charset="0"/>
                <a:ea typeface="ＭＳ Ｐゴシック" pitchFamily="-112" charset="-128"/>
              </a:endParaRPr>
            </a:p>
          </p:txBody>
        </p:sp>
        <p:sp>
          <p:nvSpPr>
            <p:cNvPr id="28" name="Titel 1"/>
            <p:cNvSpPr txBox="1">
              <a:spLocks/>
            </p:cNvSpPr>
            <p:nvPr/>
          </p:nvSpPr>
          <p:spPr bwMode="auto">
            <a:xfrm>
              <a:off x="1289844" y="2044700"/>
              <a:ext cx="2411412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444A4B"/>
                  </a:solidFill>
                  <a:latin typeface="+mj-lt"/>
                  <a:ea typeface="MS PGothic" pitchFamily="34" charset="-128"/>
                  <a:cs typeface="MS PGothic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9pPr>
            </a:lstStyle>
            <a:p>
              <a:r>
                <a:rPr lang="de-DE" sz="1600" u="none" dirty="0" smtClean="0"/>
                <a:t>Richtung der Transformation</a:t>
              </a:r>
              <a:endParaRPr lang="de-DE" sz="1600" u="none" dirty="0"/>
            </a:p>
          </p:txBody>
        </p:sp>
      </p:grpSp>
      <p:sp>
        <p:nvSpPr>
          <p:cNvPr id="31" name="Titel 1"/>
          <p:cNvSpPr txBox="1">
            <a:spLocks/>
          </p:cNvSpPr>
          <p:nvPr/>
        </p:nvSpPr>
        <p:spPr bwMode="auto">
          <a:xfrm>
            <a:off x="3830638" y="5461000"/>
            <a:ext cx="28051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r>
              <a:rPr lang="de-DE" sz="1600" u="none" dirty="0" smtClean="0"/>
              <a:t>Reformistisch/Progressiv</a:t>
            </a:r>
            <a:endParaRPr lang="de-DE" sz="1600" u="none" dirty="0"/>
          </a:p>
        </p:txBody>
      </p:sp>
      <p:sp>
        <p:nvSpPr>
          <p:cNvPr id="32" name="Titel 1"/>
          <p:cNvSpPr txBox="1">
            <a:spLocks/>
          </p:cNvSpPr>
          <p:nvPr/>
        </p:nvSpPr>
        <p:spPr bwMode="auto">
          <a:xfrm>
            <a:off x="6731000" y="542290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r>
              <a:rPr lang="de-DE" sz="1600" u="none" dirty="0" smtClean="0"/>
              <a:t>Revolutionär</a:t>
            </a:r>
            <a:endParaRPr lang="de-DE" sz="1600" u="none" dirty="0"/>
          </a:p>
        </p:txBody>
      </p:sp>
      <p:sp>
        <p:nvSpPr>
          <p:cNvPr id="33" name="Titel 1"/>
          <p:cNvSpPr txBox="1">
            <a:spLocks/>
          </p:cNvSpPr>
          <p:nvPr/>
        </p:nvSpPr>
        <p:spPr bwMode="auto">
          <a:xfrm>
            <a:off x="1244600" y="3835400"/>
            <a:ext cx="20574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Ausbau der Tafeln</a:t>
            </a:r>
          </a:p>
          <a:p>
            <a:pPr algn="ctr"/>
            <a:r>
              <a:rPr lang="de-DE" sz="1300" b="0" u="none" dirty="0" smtClean="0"/>
              <a:t>Differenzierung</a:t>
            </a:r>
          </a:p>
          <a:p>
            <a:pPr algn="ctr"/>
            <a:r>
              <a:rPr lang="de-DE" sz="1300" b="0" u="none" dirty="0" smtClean="0"/>
              <a:t>Pädagogisierung</a:t>
            </a:r>
          </a:p>
          <a:p>
            <a:pPr algn="ctr"/>
            <a:r>
              <a:rPr lang="de-DE" sz="1300" b="0" u="none" dirty="0" smtClean="0"/>
              <a:t>Privatisierung des Sozialen</a:t>
            </a:r>
          </a:p>
          <a:p>
            <a:endParaRPr lang="de-DE" sz="1600" u="none" dirty="0"/>
          </a:p>
        </p:txBody>
      </p:sp>
      <p:sp>
        <p:nvSpPr>
          <p:cNvPr id="34" name="Titel 1"/>
          <p:cNvSpPr txBox="1">
            <a:spLocks/>
          </p:cNvSpPr>
          <p:nvPr/>
        </p:nvSpPr>
        <p:spPr bwMode="auto">
          <a:xfrm>
            <a:off x="1612900" y="304800"/>
            <a:ext cx="561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Soziale Menschenrechte einklagbar machen</a:t>
            </a:r>
          </a:p>
          <a:p>
            <a:pPr algn="ctr"/>
            <a:r>
              <a:rPr lang="de-DE" sz="1600" u="none" dirty="0" err="1" smtClean="0"/>
              <a:t>Conditional</a:t>
            </a:r>
            <a:r>
              <a:rPr lang="de-DE" sz="1600" u="none" dirty="0" smtClean="0"/>
              <a:t> Cash Transfer</a:t>
            </a:r>
            <a:endParaRPr lang="de-DE" sz="1600" u="none" dirty="0"/>
          </a:p>
        </p:txBody>
      </p:sp>
      <p:sp>
        <p:nvSpPr>
          <p:cNvPr id="35" name="Titel 1"/>
          <p:cNvSpPr txBox="1">
            <a:spLocks/>
          </p:cNvSpPr>
          <p:nvPr/>
        </p:nvSpPr>
        <p:spPr bwMode="auto">
          <a:xfrm>
            <a:off x="806450" y="711200"/>
            <a:ext cx="280035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Vernetzung der Tafeln</a:t>
            </a:r>
          </a:p>
          <a:p>
            <a:pPr algn="ctr"/>
            <a:r>
              <a:rPr lang="de-DE" sz="1300" b="0" u="none" dirty="0" smtClean="0"/>
              <a:t>EU-Nahrungsmittelhilfen</a:t>
            </a:r>
          </a:p>
          <a:p>
            <a:pPr algn="ctr"/>
            <a:r>
              <a:rPr lang="de-DE" sz="1300" b="0" u="none" dirty="0" smtClean="0"/>
              <a:t>Lebensmittelbanken (</a:t>
            </a:r>
            <a:r>
              <a:rPr lang="de-DE" sz="1300" b="0" u="none" dirty="0" err="1" smtClean="0"/>
              <a:t>Foodbanks</a:t>
            </a:r>
            <a:r>
              <a:rPr lang="de-DE" sz="1300" b="0" u="none" dirty="0" smtClean="0"/>
              <a:t>)</a:t>
            </a:r>
          </a:p>
          <a:p>
            <a:pPr algn="ctr"/>
            <a:r>
              <a:rPr lang="de-DE" sz="1300" b="0" u="none" dirty="0" smtClean="0"/>
              <a:t>Karitative Hilfen statt „Soziales Europa“</a:t>
            </a:r>
            <a:endParaRPr lang="de-DE" sz="1300" b="0" u="none" dirty="0"/>
          </a:p>
        </p:txBody>
      </p:sp>
      <p:sp>
        <p:nvSpPr>
          <p:cNvPr id="36" name="Titel 1"/>
          <p:cNvSpPr txBox="1">
            <a:spLocks/>
          </p:cNvSpPr>
          <p:nvPr/>
        </p:nvSpPr>
        <p:spPr bwMode="auto">
          <a:xfrm>
            <a:off x="1333500" y="2209800"/>
            <a:ext cx="18923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Stärkung des Bundesverbandes</a:t>
            </a:r>
          </a:p>
          <a:p>
            <a:pPr algn="ctr"/>
            <a:r>
              <a:rPr lang="de-DE" sz="1300" b="0" u="none" dirty="0" smtClean="0"/>
              <a:t>Professionalisierung (PR, ...)</a:t>
            </a:r>
          </a:p>
          <a:p>
            <a:pPr algn="ctr"/>
            <a:r>
              <a:rPr lang="de-DE" sz="1300" b="0" u="none" dirty="0" smtClean="0"/>
              <a:t>Qualitätsmanagement</a:t>
            </a:r>
          </a:p>
          <a:p>
            <a:pPr algn="ctr"/>
            <a:r>
              <a:rPr lang="de-DE" sz="1300" b="0" u="none" dirty="0" smtClean="0"/>
              <a:t>Monopolisierung</a:t>
            </a:r>
          </a:p>
          <a:p>
            <a:endParaRPr lang="de-DE" sz="1600" b="0" u="none" dirty="0"/>
          </a:p>
        </p:txBody>
      </p:sp>
      <p:sp>
        <p:nvSpPr>
          <p:cNvPr id="37" name="Titel 1"/>
          <p:cNvSpPr txBox="1">
            <a:spLocks/>
          </p:cNvSpPr>
          <p:nvPr/>
        </p:nvSpPr>
        <p:spPr bwMode="auto">
          <a:xfrm>
            <a:off x="3771900" y="3543300"/>
            <a:ext cx="256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Alternative Tafeln</a:t>
            </a:r>
          </a:p>
          <a:p>
            <a:pPr algn="ctr"/>
            <a:r>
              <a:rPr lang="de-DE" sz="1300" b="0" u="none" dirty="0" smtClean="0"/>
              <a:t>Tafel Plus, Sozialraumorientiere Pastoral</a:t>
            </a:r>
          </a:p>
          <a:p>
            <a:pPr algn="ctr"/>
            <a:r>
              <a:rPr lang="de-DE" sz="1300" b="0" u="none" dirty="0" smtClean="0"/>
              <a:t>Tafeln in Selbstverantwortung, Genossenschaften,</a:t>
            </a:r>
          </a:p>
          <a:p>
            <a:pPr algn="ctr"/>
            <a:r>
              <a:rPr lang="de-DE" sz="1300" b="0" u="none" dirty="0" smtClean="0"/>
              <a:t>Tafelgärten, Volksküchen,</a:t>
            </a:r>
          </a:p>
          <a:p>
            <a:pPr algn="ctr"/>
            <a:r>
              <a:rPr lang="de-DE" sz="1300" b="0" u="none" dirty="0" smtClean="0"/>
              <a:t>Tauschringe, Auspreisung etc.</a:t>
            </a:r>
          </a:p>
          <a:p>
            <a:pPr algn="ctr"/>
            <a:endParaRPr lang="de-DE" sz="1600" u="none" dirty="0"/>
          </a:p>
        </p:txBody>
      </p:sp>
      <p:sp>
        <p:nvSpPr>
          <p:cNvPr id="38" name="Titel 1"/>
          <p:cNvSpPr txBox="1">
            <a:spLocks/>
          </p:cNvSpPr>
          <p:nvPr/>
        </p:nvSpPr>
        <p:spPr bwMode="auto">
          <a:xfrm>
            <a:off x="6515100" y="889000"/>
            <a:ext cx="24638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Systemänderung</a:t>
            </a:r>
          </a:p>
          <a:p>
            <a:pPr algn="ctr"/>
            <a:r>
              <a:rPr lang="de-DE" sz="1300" b="0" u="none" dirty="0" smtClean="0"/>
              <a:t>Postwachstumsökonomie (...)</a:t>
            </a:r>
          </a:p>
          <a:p>
            <a:pPr algn="ctr"/>
            <a:r>
              <a:rPr lang="de-DE" sz="1300" b="0" u="none" dirty="0" smtClean="0"/>
              <a:t>Vergesellschaftung der </a:t>
            </a:r>
          </a:p>
          <a:p>
            <a:pPr algn="ctr"/>
            <a:r>
              <a:rPr lang="de-DE" sz="1300" b="0" u="none" dirty="0" smtClean="0"/>
              <a:t>Produktionsmittel</a:t>
            </a:r>
          </a:p>
          <a:p>
            <a:endParaRPr lang="de-DE" sz="1600" u="none" dirty="0"/>
          </a:p>
        </p:txBody>
      </p:sp>
      <p:sp>
        <p:nvSpPr>
          <p:cNvPr id="39" name="Titel 1"/>
          <p:cNvSpPr txBox="1">
            <a:spLocks/>
          </p:cNvSpPr>
          <p:nvPr/>
        </p:nvSpPr>
        <p:spPr bwMode="auto">
          <a:xfrm>
            <a:off x="3695700" y="774700"/>
            <a:ext cx="24257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Europäisches Sozialmodell</a:t>
            </a:r>
          </a:p>
          <a:p>
            <a:pPr algn="ctr"/>
            <a:r>
              <a:rPr lang="de-DE" sz="1300" b="0" u="none" dirty="0" smtClean="0"/>
              <a:t>Europaweite Sozialstandards</a:t>
            </a:r>
          </a:p>
          <a:p>
            <a:pPr algn="ctr"/>
            <a:r>
              <a:rPr lang="de-DE" sz="1300" b="0" u="none" dirty="0" smtClean="0"/>
              <a:t>Europaweite Arbeitsstandards</a:t>
            </a:r>
          </a:p>
          <a:p>
            <a:endParaRPr lang="de-DE" sz="1600" b="0" u="none" dirty="0"/>
          </a:p>
        </p:txBody>
      </p:sp>
      <p:sp>
        <p:nvSpPr>
          <p:cNvPr id="40" name="Titel 1"/>
          <p:cNvSpPr txBox="1">
            <a:spLocks/>
          </p:cNvSpPr>
          <p:nvPr/>
        </p:nvSpPr>
        <p:spPr bwMode="auto">
          <a:xfrm>
            <a:off x="3803650" y="2400300"/>
            <a:ext cx="2425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Sozialstaatsausbau</a:t>
            </a:r>
          </a:p>
          <a:p>
            <a:pPr algn="ctr"/>
            <a:r>
              <a:rPr lang="de-DE" sz="1300" b="0" u="none" dirty="0" smtClean="0"/>
              <a:t>Erhöhung der Regelsätze</a:t>
            </a:r>
          </a:p>
          <a:p>
            <a:pPr algn="ctr"/>
            <a:r>
              <a:rPr lang="de-DE" sz="1300" b="0" u="none" dirty="0" smtClean="0"/>
              <a:t>Ende der Sanktionen</a:t>
            </a:r>
          </a:p>
          <a:p>
            <a:pPr algn="ctr"/>
            <a:r>
              <a:rPr lang="de-DE" sz="1300" b="0" u="none" dirty="0" smtClean="0"/>
              <a:t>Mindestlohn</a:t>
            </a:r>
          </a:p>
          <a:p>
            <a:pPr algn="ctr"/>
            <a:r>
              <a:rPr lang="de-DE" sz="1300" b="0" u="none" dirty="0" smtClean="0"/>
              <a:t>Umverteilung</a:t>
            </a:r>
          </a:p>
          <a:p>
            <a:endParaRPr lang="de-DE" sz="1600" b="0" u="none" dirty="0"/>
          </a:p>
        </p:txBody>
      </p:sp>
      <p:sp>
        <p:nvSpPr>
          <p:cNvPr id="41" name="Titel 1"/>
          <p:cNvSpPr txBox="1">
            <a:spLocks/>
          </p:cNvSpPr>
          <p:nvPr/>
        </p:nvSpPr>
        <p:spPr bwMode="auto">
          <a:xfrm>
            <a:off x="6386513" y="3517900"/>
            <a:ext cx="26035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Wandel der </a:t>
            </a:r>
            <a:r>
              <a:rPr lang="de-DE" sz="1600" u="none" dirty="0"/>
              <a:t>P</a:t>
            </a:r>
            <a:r>
              <a:rPr lang="de-DE" sz="1600" u="none" dirty="0" smtClean="0"/>
              <a:t>roduktion</a:t>
            </a:r>
          </a:p>
          <a:p>
            <a:pPr algn="ctr"/>
            <a:r>
              <a:rPr lang="de-DE" sz="1300" b="0" u="none" dirty="0" smtClean="0"/>
              <a:t>Ökologischer/regionaler Anbau und Konsum</a:t>
            </a:r>
          </a:p>
          <a:p>
            <a:pPr algn="ctr"/>
            <a:r>
              <a:rPr lang="de-DE" sz="1300" b="0" u="none" dirty="0" smtClean="0"/>
              <a:t>Direktverwertung von LM im Handel</a:t>
            </a:r>
          </a:p>
          <a:p>
            <a:pPr algn="ctr"/>
            <a:r>
              <a:rPr lang="de-DE" sz="1300" b="0" u="none" dirty="0" smtClean="0"/>
              <a:t>Alternativ wirtschaften</a:t>
            </a:r>
            <a:endParaRPr lang="de-DE" sz="1600" b="0" u="none" dirty="0"/>
          </a:p>
        </p:txBody>
      </p:sp>
      <p:sp>
        <p:nvSpPr>
          <p:cNvPr id="42" name="Titel 1"/>
          <p:cNvSpPr txBox="1">
            <a:spLocks/>
          </p:cNvSpPr>
          <p:nvPr/>
        </p:nvSpPr>
        <p:spPr bwMode="auto">
          <a:xfrm>
            <a:off x="6527800" y="2184400"/>
            <a:ext cx="23622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/>
              <a:t>Sozialstaatsumbau</a:t>
            </a:r>
          </a:p>
          <a:p>
            <a:pPr algn="ctr"/>
            <a:r>
              <a:rPr lang="de-DE" sz="1300" b="0" u="none" dirty="0" smtClean="0"/>
              <a:t>Beispiel: Bedingungsloses </a:t>
            </a:r>
          </a:p>
          <a:p>
            <a:pPr algn="ctr"/>
            <a:r>
              <a:rPr lang="de-DE" sz="1300" b="0" u="none" dirty="0" smtClean="0"/>
              <a:t>Grundeinkommen</a:t>
            </a:r>
          </a:p>
          <a:p>
            <a:endParaRPr lang="de-DE" sz="1600" b="0" u="none" dirty="0"/>
          </a:p>
        </p:txBody>
      </p:sp>
    </p:spTree>
    <p:extLst>
      <p:ext uri="{BB962C8B-B14F-4D97-AF65-F5344CB8AC3E}">
        <p14:creationId xmlns:p14="http://schemas.microsoft.com/office/powerpoint/2010/main" val="36965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Alternative Tafeln</a:t>
            </a:r>
            <a:endParaRPr lang="de-DE" b="1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85801" y="1485900"/>
            <a:ext cx="8267700" cy="4076701"/>
          </a:xfrm>
        </p:spPr>
        <p:txBody>
          <a:bodyPr/>
          <a:lstStyle/>
          <a:p>
            <a:pPr marL="180975" indent="-180975">
              <a:spcBef>
                <a:spcPts val="12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200" dirty="0" err="1" smtClean="0">
                <a:solidFill>
                  <a:srgbClr val="444A4B"/>
                </a:solidFill>
              </a:rPr>
              <a:t>Hövi</a:t>
            </a:r>
            <a:r>
              <a:rPr lang="de-DE" sz="2200" dirty="0" smtClean="0">
                <a:solidFill>
                  <a:srgbClr val="444A4B"/>
                </a:solidFill>
              </a:rPr>
              <a:t>-Land (Köln, Franz Meurer, „Ghettopfarrer“, sozialraumorientierte Pastoral)</a:t>
            </a:r>
          </a:p>
          <a:p>
            <a:pPr marL="180975" indent="-180975">
              <a:spcBef>
                <a:spcPts val="12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200" dirty="0" smtClean="0">
                <a:solidFill>
                  <a:srgbClr val="444A4B"/>
                </a:solidFill>
              </a:rPr>
              <a:t>Tafel-Gärten</a:t>
            </a:r>
            <a:endParaRPr lang="de-DE" sz="2200" dirty="0">
              <a:solidFill>
                <a:srgbClr val="444A4B"/>
              </a:solidFill>
            </a:endParaRPr>
          </a:p>
          <a:p>
            <a:pPr marL="180975" indent="-180975">
              <a:spcBef>
                <a:spcPts val="12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200" dirty="0">
                <a:solidFill>
                  <a:srgbClr val="444A4B"/>
                </a:solidFill>
              </a:rPr>
              <a:t>E</a:t>
            </a:r>
            <a:r>
              <a:rPr lang="de-DE" sz="2200" dirty="0" smtClean="0">
                <a:solidFill>
                  <a:srgbClr val="444A4B"/>
                </a:solidFill>
              </a:rPr>
              <a:t>igene Nahrungsmittelproduktion durch Tafeln</a:t>
            </a:r>
          </a:p>
          <a:p>
            <a:pPr marL="180975" indent="-180975">
              <a:spcBef>
                <a:spcPts val="12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200" dirty="0" smtClean="0">
                <a:solidFill>
                  <a:srgbClr val="444A4B"/>
                </a:solidFill>
              </a:rPr>
              <a:t>Genossenschaftliche Modelle</a:t>
            </a:r>
          </a:p>
          <a:p>
            <a:pPr marL="180975" indent="-180975">
              <a:spcBef>
                <a:spcPts val="12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200" dirty="0" smtClean="0">
                <a:solidFill>
                  <a:srgbClr val="444A4B"/>
                </a:solidFill>
              </a:rPr>
              <a:t>Tafeln in Selbstverwaltung von Armutsbetroffenen</a:t>
            </a:r>
          </a:p>
          <a:p>
            <a:pPr marL="180975" indent="-180975">
              <a:spcBef>
                <a:spcPts val="12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r>
              <a:rPr lang="de-DE" sz="2200" dirty="0" smtClean="0">
                <a:solidFill>
                  <a:srgbClr val="444A4B"/>
                </a:solidFill>
              </a:rPr>
              <a:t>Tafel „Plus“ (Caritas) </a:t>
            </a:r>
            <a:r>
              <a:rPr lang="de-DE" sz="2200" dirty="0">
                <a:solidFill>
                  <a:srgbClr val="444A4B"/>
                </a:solidFill>
              </a:rPr>
              <a:t> </a:t>
            </a:r>
            <a:r>
              <a:rPr lang="de-DE" sz="2200" dirty="0" smtClean="0">
                <a:solidFill>
                  <a:srgbClr val="444A4B"/>
                </a:solidFill>
              </a:rPr>
              <a:t>- </a:t>
            </a:r>
            <a:r>
              <a:rPr lang="de-DE" sz="2200" dirty="0" err="1" smtClean="0">
                <a:solidFill>
                  <a:srgbClr val="444A4B"/>
                </a:solidFill>
              </a:rPr>
              <a:t>Le+O</a:t>
            </a:r>
            <a:r>
              <a:rPr lang="de-DE" sz="2200" dirty="0" smtClean="0">
                <a:solidFill>
                  <a:srgbClr val="444A4B"/>
                </a:solidFill>
              </a:rPr>
              <a:t> (Caritas Wien)</a:t>
            </a:r>
            <a:endParaRPr lang="de-DE" sz="2200" dirty="0">
              <a:solidFill>
                <a:srgbClr val="444A4B"/>
              </a:solidFill>
            </a:endParaRPr>
          </a:p>
          <a:p>
            <a:pPr marL="180975" indent="-180975">
              <a:spcBef>
                <a:spcPts val="12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  <a:p>
            <a:pPr marL="180975" indent="-180975">
              <a:spcBef>
                <a:spcPts val="1200"/>
              </a:spcBef>
              <a:spcAft>
                <a:spcPts val="1800"/>
              </a:spcAft>
              <a:buClr>
                <a:srgbClr val="00B050"/>
              </a:buClr>
              <a:buFont typeface="Wingdings" charset="2"/>
              <a:buChar char="§"/>
            </a:pPr>
            <a:endParaRPr lang="de-DE" sz="2200" dirty="0" smtClean="0">
              <a:solidFill>
                <a:srgbClr val="444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9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4" name="Bild 3" descr="Tafel_Karikat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1046163"/>
            <a:ext cx="6637337" cy="458379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 smtClean="0"/>
              <a:t>Datenlage über Tafeln &amp; Co.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410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Inhaltsplatzhalter 3"/>
          <p:cNvSpPr>
            <a:spLocks noGrp="1"/>
          </p:cNvSpPr>
          <p:nvPr>
            <p:ph sz="half" idx="2"/>
          </p:nvPr>
        </p:nvSpPr>
        <p:spPr>
          <a:xfrm>
            <a:off x="886883" y="1467326"/>
            <a:ext cx="6923617" cy="3447097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3200" dirty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de-DE" sz="3200" dirty="0" smtClean="0">
                <a:solidFill>
                  <a:schemeClr val="bg2">
                    <a:lumMod val="75000"/>
                  </a:schemeClr>
                </a:solidFill>
              </a:rPr>
              <a:t>er </a:t>
            </a:r>
            <a:r>
              <a:rPr lang="de-DE" sz="3200" dirty="0">
                <a:solidFill>
                  <a:schemeClr val="bg2">
                    <a:lumMod val="75000"/>
                  </a:schemeClr>
                </a:solidFill>
              </a:rPr>
              <a:t>Staat </a:t>
            </a:r>
            <a:r>
              <a:rPr lang="de-DE" sz="3200" dirty="0" smtClean="0">
                <a:solidFill>
                  <a:schemeClr val="bg2">
                    <a:lumMod val="75000"/>
                  </a:schemeClr>
                </a:solidFill>
              </a:rPr>
              <a:t>delegiert die </a:t>
            </a:r>
            <a:r>
              <a:rPr lang="de-DE" sz="3200" dirty="0">
                <a:solidFill>
                  <a:schemeClr val="bg2">
                    <a:lumMod val="75000"/>
                  </a:schemeClr>
                </a:solidFill>
              </a:rPr>
              <a:t>Grundversorgung immer weiter an die </a:t>
            </a:r>
            <a:r>
              <a:rPr lang="de-DE" sz="3200" dirty="0" smtClean="0">
                <a:solidFill>
                  <a:schemeClr val="bg2">
                    <a:lumMod val="75000"/>
                  </a:schemeClr>
                </a:solidFill>
              </a:rPr>
              <a:t>Zivilgesellschaft. Das Menschenrecht </a:t>
            </a:r>
            <a:r>
              <a:rPr lang="de-DE" sz="3200" dirty="0">
                <a:solidFill>
                  <a:schemeClr val="bg2">
                    <a:lumMod val="75000"/>
                  </a:schemeClr>
                </a:solidFill>
              </a:rPr>
              <a:t>auf Nahrung </a:t>
            </a:r>
            <a:r>
              <a:rPr lang="de-DE" sz="3200" dirty="0" smtClean="0">
                <a:solidFill>
                  <a:schemeClr val="bg2">
                    <a:lumMod val="75000"/>
                  </a:schemeClr>
                </a:solidFill>
              </a:rPr>
              <a:t>wird in </a:t>
            </a:r>
            <a:r>
              <a:rPr lang="de-DE" sz="3200" dirty="0">
                <a:solidFill>
                  <a:schemeClr val="bg2">
                    <a:lumMod val="75000"/>
                  </a:schemeClr>
                </a:solidFill>
              </a:rPr>
              <a:t>Deutschland nicht ausreichend </a:t>
            </a:r>
            <a:r>
              <a:rPr lang="de-DE" sz="3200" dirty="0" smtClean="0">
                <a:solidFill>
                  <a:schemeClr val="bg2">
                    <a:lumMod val="75000"/>
                  </a:schemeClr>
                </a:solidFill>
              </a:rPr>
              <a:t>umgesetzt, </a:t>
            </a:r>
            <a:r>
              <a:rPr lang="de-DE" sz="3200" dirty="0">
                <a:solidFill>
                  <a:schemeClr val="bg2">
                    <a:lumMod val="75000"/>
                  </a:schemeClr>
                </a:solidFill>
              </a:rPr>
              <a:t>sondern zunehmend </a:t>
            </a:r>
            <a:r>
              <a:rPr lang="de-DE" sz="3200" dirty="0" smtClean="0">
                <a:solidFill>
                  <a:schemeClr val="bg2">
                    <a:lumMod val="75000"/>
                  </a:schemeClr>
                </a:solidFill>
              </a:rPr>
              <a:t>gefährdet, </a:t>
            </a:r>
            <a:r>
              <a:rPr lang="de-DE" sz="3200" b="1" dirty="0">
                <a:solidFill>
                  <a:srgbClr val="FF6600"/>
                </a:solidFill>
              </a:rPr>
              <a:t>weil </a:t>
            </a:r>
            <a:r>
              <a:rPr lang="de-DE" sz="3200" b="1" dirty="0" smtClean="0">
                <a:solidFill>
                  <a:srgbClr val="FF6600"/>
                </a:solidFill>
              </a:rPr>
              <a:t>der </a:t>
            </a:r>
            <a:r>
              <a:rPr lang="de-DE" sz="3200" b="1" dirty="0">
                <a:solidFill>
                  <a:srgbClr val="FF6600"/>
                </a:solidFill>
              </a:rPr>
              <a:t>Staat seinen Verpflichtungen nicht angemessen nachkommt</a:t>
            </a:r>
            <a:r>
              <a:rPr lang="de-DE" sz="3200" dirty="0">
                <a:solidFill>
                  <a:schemeClr val="bg2">
                    <a:lumMod val="75000"/>
                  </a:schemeClr>
                </a:solidFill>
              </a:rPr>
              <a:t>. </a:t>
            </a:r>
            <a:endParaRPr lang="de-DE" sz="3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419100" y="-177800"/>
            <a:ext cx="901445" cy="7848302"/>
          </a:xfrm>
        </p:spPr>
        <p:txBody>
          <a:bodyPr wrap="square" anchor="t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„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/>
            <a:endParaRPr lang="de-DE" sz="15000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985000" y="3992156"/>
            <a:ext cx="863600" cy="3379387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“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3841750" y="5168900"/>
            <a:ext cx="3892423" cy="1501950"/>
          </a:xfrm>
        </p:spPr>
        <p:txBody>
          <a:bodyPr wrap="square" anchor="t">
            <a:spAutoFit/>
          </a:bodyPr>
          <a:lstStyle/>
          <a:p>
            <a:pPr marL="0" indent="0" algn="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400" dirty="0" smtClean="0">
                <a:solidFill>
                  <a:schemeClr val="bg2">
                    <a:lumMod val="75000"/>
                  </a:schemeClr>
                </a:solidFill>
              </a:rPr>
              <a:t>Grundlagenpapier „Ernährungsarmut </a:t>
            </a:r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und das Menschenrecht auf Nahrung in </a:t>
            </a:r>
            <a:r>
              <a:rPr lang="de-DE" sz="1400" dirty="0" smtClean="0">
                <a:solidFill>
                  <a:schemeClr val="bg2">
                    <a:lumMod val="75000"/>
                  </a:schemeClr>
                </a:solidFill>
              </a:rPr>
              <a:t>Deutschland“, 2012 </a:t>
            </a: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 smtClean="0"/>
              <a:t>FIAN </a:t>
            </a:r>
            <a:r>
              <a:rPr lang="de-DE" sz="1800" dirty="0" smtClean="0"/>
              <a:t>(</a:t>
            </a:r>
            <a:r>
              <a:rPr lang="de-DE" sz="1800" dirty="0"/>
              <a:t>Food First Informations- und Aktions-</a:t>
            </a:r>
            <a:r>
              <a:rPr lang="de-DE" sz="1800" dirty="0" smtClean="0"/>
              <a:t>Netzwerk) </a:t>
            </a: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27226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pic>
        <p:nvPicPr>
          <p:cNvPr id="2" name="Bild 1" descr="cduapp_Taf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9" y="1206500"/>
            <a:ext cx="6750491" cy="4495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/>
              <a:t>L</a:t>
            </a:r>
            <a:r>
              <a:rPr lang="de-DE" dirty="0" smtClean="0"/>
              <a:t>okale Armutsbekämpfungsstrategie?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9181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a typeface="MS PGothic" charset="0"/>
              </a:rPr>
              <a:t>„Boom“</a:t>
            </a:r>
            <a:r>
              <a:rPr lang="de-DE" b="1" dirty="0" smtClean="0">
                <a:ea typeface="MS PGothic" charset="0"/>
              </a:rPr>
              <a:t> der Tafeln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010378"/>
            <a:ext cx="3524250" cy="4767393"/>
          </a:xfrm>
          <a:prstGeom prst="rect">
            <a:avLst/>
          </a:prstGeom>
        </p:spPr>
      </p:pic>
      <p:sp>
        <p:nvSpPr>
          <p:cNvPr id="9" name="Inhaltsplatzhalter 3"/>
          <p:cNvSpPr txBox="1">
            <a:spLocks/>
          </p:cNvSpPr>
          <p:nvPr/>
        </p:nvSpPr>
        <p:spPr bwMode="auto">
          <a:xfrm>
            <a:off x="2482850" y="5660394"/>
            <a:ext cx="2324100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 eaLnBrk="0" hangingPunct="0">
              <a:spcBef>
                <a:spcPct val="20000"/>
              </a:spcBef>
              <a:spcAft>
                <a:spcPts val="0"/>
              </a:spcAft>
              <a:buClr>
                <a:srgbClr val="00B050"/>
              </a:buClr>
            </a:pPr>
            <a:r>
              <a:rPr lang="de-DE" sz="1400" u="none" kern="0" dirty="0" err="1" smtClean="0">
                <a:solidFill>
                  <a:srgbClr val="595959"/>
                </a:solidFill>
                <a:latin typeface="+mn-lt"/>
                <a:ea typeface="MS PGothic" pitchFamily="34" charset="-128"/>
              </a:rPr>
              <a:t>ZEIT-Magazin</a:t>
            </a:r>
            <a:r>
              <a:rPr lang="de-DE" sz="1400" u="none" kern="0" dirty="0" smtClean="0">
                <a:solidFill>
                  <a:srgbClr val="595959"/>
                </a:solidFill>
                <a:latin typeface="+mn-lt"/>
                <a:ea typeface="MS PGothic" pitchFamily="34" charset="-128"/>
              </a:rPr>
              <a:t> (2009</a:t>
            </a:r>
            <a:r>
              <a:rPr lang="de-DE" sz="1400" b="1" u="none" kern="0" dirty="0" smtClean="0">
                <a:solidFill>
                  <a:srgbClr val="595959"/>
                </a:solidFill>
                <a:latin typeface="+mn-lt"/>
                <a:ea typeface="MS PGothic" pitchFamily="34" charset="-128"/>
              </a:rPr>
              <a:t>)</a:t>
            </a:r>
            <a:endParaRPr lang="de-DE" sz="1400" u="none" kern="0" dirty="0" smtClean="0">
              <a:solidFill>
                <a:srgbClr val="595959"/>
              </a:solidFill>
              <a:latin typeface="+mn-lt"/>
              <a:ea typeface="MS PGothic" pitchFamily="34" charset="-128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50" y="1041400"/>
            <a:ext cx="3621562" cy="45847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Inhaltsplatzhalter 3"/>
          <p:cNvSpPr txBox="1">
            <a:spLocks/>
          </p:cNvSpPr>
          <p:nvPr/>
        </p:nvSpPr>
        <p:spPr bwMode="auto">
          <a:xfrm>
            <a:off x="4527550" y="5556393"/>
            <a:ext cx="4997450" cy="100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 eaLnBrk="0" hangingPunct="0">
              <a:spcBef>
                <a:spcPct val="20000"/>
              </a:spcBef>
              <a:spcAft>
                <a:spcPts val="0"/>
              </a:spcAft>
              <a:buClr>
                <a:srgbClr val="00B050"/>
              </a:buClr>
            </a:pPr>
            <a:r>
              <a:rPr lang="de-DE" sz="1400" u="none" kern="0" dirty="0" err="1" smtClean="0">
                <a:solidFill>
                  <a:srgbClr val="595959"/>
                </a:solidFill>
                <a:latin typeface="+mn-lt"/>
                <a:ea typeface="MS PGothic" pitchFamily="34" charset="-128"/>
              </a:rPr>
              <a:t>http://www.tafel.de/presse/hintergrundinformationen.html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Regionale </a:t>
            </a:r>
            <a:r>
              <a:rPr lang="de-DE" dirty="0">
                <a:ea typeface="MS PGothic" charset="0"/>
              </a:rPr>
              <a:t>Disparitäten </a:t>
            </a:r>
            <a:r>
              <a:rPr lang="de-DE" dirty="0" smtClean="0">
                <a:ea typeface="MS PGothic" charset="0"/>
              </a:rPr>
              <a:t>als Folge des Engagements</a:t>
            </a:r>
            <a:endParaRPr lang="de-DE" b="1" dirty="0" smtClean="0">
              <a:ea typeface="MS PGothic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010CD-12FA-4497-B7FA-19F62634956E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sp>
        <p:nvSpPr>
          <p:cNvPr id="9" name="Inhaltsplatzhalter 3"/>
          <p:cNvSpPr txBox="1">
            <a:spLocks/>
          </p:cNvSpPr>
          <p:nvPr/>
        </p:nvSpPr>
        <p:spPr bwMode="auto">
          <a:xfrm>
            <a:off x="4038600" y="5457194"/>
            <a:ext cx="3124200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 algn="r" eaLnBrk="0" hangingPunct="0">
              <a:spcBef>
                <a:spcPct val="20000"/>
              </a:spcBef>
              <a:spcAft>
                <a:spcPts val="0"/>
              </a:spcAft>
              <a:buClr>
                <a:srgbClr val="00B050"/>
              </a:buClr>
            </a:pPr>
            <a:r>
              <a:rPr lang="de-DE" sz="1400" u="none" kern="0" dirty="0" smtClean="0">
                <a:solidFill>
                  <a:srgbClr val="595959"/>
                </a:solidFill>
                <a:latin typeface="+mn-lt"/>
                <a:ea typeface="MS PGothic" pitchFamily="34" charset="-128"/>
              </a:rPr>
              <a:t>Quelle: Sedelmeier, in: Selke/Maar 2011 </a:t>
            </a: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82" y="1041400"/>
            <a:ext cx="3007518" cy="424887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370" y="1066799"/>
            <a:ext cx="2996130" cy="42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661988" y="509588"/>
            <a:ext cx="7772400" cy="533400"/>
          </a:xfrm>
        </p:spPr>
        <p:txBody>
          <a:bodyPr/>
          <a:lstStyle/>
          <a:p>
            <a:r>
              <a:rPr lang="de-DE" dirty="0" smtClean="0">
                <a:ea typeface="MS PGothic" charset="0"/>
              </a:rPr>
              <a:t>Praxis der Tafeln: </a:t>
            </a:r>
            <a:r>
              <a:rPr lang="de-DE" b="1" dirty="0" smtClean="0">
                <a:ea typeface="MS PGothic" charset="0"/>
              </a:rPr>
              <a:t/>
            </a:r>
            <a:br>
              <a:rPr lang="de-DE" b="1" dirty="0" smtClean="0">
                <a:ea typeface="MS PGothic" charset="0"/>
              </a:rPr>
            </a:br>
            <a:r>
              <a:rPr lang="de-DE" b="1" dirty="0" smtClean="0">
                <a:ea typeface="MS PGothic" charset="0"/>
              </a:rPr>
              <a:t>„</a:t>
            </a:r>
            <a:r>
              <a:rPr lang="de-DE" dirty="0" smtClean="0">
                <a:ea typeface="MS PGothic" charset="0"/>
              </a:rPr>
              <a:t>Lebensprogramm“ versus „Überlebensprogramm“</a:t>
            </a:r>
            <a:endParaRPr lang="de-DE" sz="2400" b="0" dirty="0" smtClean="0">
              <a:ea typeface="MS PGothic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5E54EB-8055-0140-A3C6-0E5BA7B514CE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5" name="Bild 4" descr="Mannhei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1587409"/>
            <a:ext cx="6483350" cy="379739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/>
        </p:nvSpPr>
        <p:spPr bwMode="auto">
          <a:xfrm>
            <a:off x="0" y="965200"/>
            <a:ext cx="7835900" cy="5892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54" name="Abgerundetes Rechteck 53"/>
          <p:cNvSpPr/>
          <p:nvPr/>
        </p:nvSpPr>
        <p:spPr bwMode="auto">
          <a:xfrm>
            <a:off x="1168400" y="6413500"/>
            <a:ext cx="2006600" cy="4445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53" name="Abgerundetes Rechteck 52"/>
          <p:cNvSpPr/>
          <p:nvPr/>
        </p:nvSpPr>
        <p:spPr bwMode="auto">
          <a:xfrm>
            <a:off x="7696200" y="5765800"/>
            <a:ext cx="1447800" cy="9398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41" name="Abgerundetes Rechteck 40"/>
          <p:cNvSpPr/>
          <p:nvPr/>
        </p:nvSpPr>
        <p:spPr bwMode="auto">
          <a:xfrm>
            <a:off x="203200" y="292100"/>
            <a:ext cx="1943100" cy="5207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40" name="Abgerundetes Rechteck 39"/>
          <p:cNvSpPr/>
          <p:nvPr/>
        </p:nvSpPr>
        <p:spPr bwMode="auto">
          <a:xfrm>
            <a:off x="215900" y="1587500"/>
            <a:ext cx="876300" cy="3302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flipV="1">
            <a:off x="1168400" y="1041400"/>
            <a:ext cx="12700" cy="5346700"/>
          </a:xfrm>
          <a:prstGeom prst="straightConnector1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Gerade Verbindung mit Pfeil 18"/>
          <p:cNvCxnSpPr/>
          <p:nvPr/>
        </p:nvCxnSpPr>
        <p:spPr bwMode="auto">
          <a:xfrm>
            <a:off x="1155700" y="6375400"/>
            <a:ext cx="6515100" cy="12700"/>
          </a:xfrm>
          <a:prstGeom prst="straightConnector1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7" name="Titel 1"/>
          <p:cNvSpPr txBox="1">
            <a:spLocks/>
          </p:cNvSpPr>
          <p:nvPr/>
        </p:nvSpPr>
        <p:spPr bwMode="auto">
          <a:xfrm>
            <a:off x="-292100" y="266700"/>
            <a:ext cx="292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>
                <a:solidFill>
                  <a:srgbClr val="FFFFFF"/>
                </a:solidFill>
              </a:rPr>
              <a:t>Persönliche</a:t>
            </a:r>
          </a:p>
          <a:p>
            <a:pPr algn="ctr"/>
            <a:r>
              <a:rPr lang="de-DE" sz="1600" u="none" dirty="0" smtClean="0">
                <a:solidFill>
                  <a:srgbClr val="FFFFFF"/>
                </a:solidFill>
              </a:rPr>
              <a:t> Widerstandsfähigkeit</a:t>
            </a:r>
            <a:endParaRPr lang="de-DE" sz="1600" u="none" dirty="0">
              <a:solidFill>
                <a:srgbClr val="FFFFFF"/>
              </a:solidFill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 bwMode="auto">
          <a:xfrm>
            <a:off x="7302500" y="5932488"/>
            <a:ext cx="215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600" u="none" dirty="0" smtClean="0">
                <a:solidFill>
                  <a:schemeClr val="bg1"/>
                </a:solidFill>
              </a:rPr>
              <a:t>subjektive</a:t>
            </a:r>
          </a:p>
          <a:p>
            <a:pPr algn="ctr"/>
            <a:r>
              <a:rPr lang="de-DE" sz="1600" u="none" dirty="0" smtClean="0">
                <a:solidFill>
                  <a:schemeClr val="bg1"/>
                </a:solidFill>
              </a:rPr>
              <a:t> institutionelle</a:t>
            </a:r>
          </a:p>
          <a:p>
            <a:pPr algn="ctr"/>
            <a:r>
              <a:rPr lang="de-DE" sz="1600" u="none" dirty="0" smtClean="0">
                <a:solidFill>
                  <a:schemeClr val="bg1"/>
                </a:solidFill>
              </a:rPr>
              <a:t> Belastung</a:t>
            </a:r>
            <a:endParaRPr lang="de-DE" sz="1600" u="none" dirty="0">
              <a:solidFill>
                <a:schemeClr val="bg1"/>
              </a:solidFill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 bwMode="auto">
          <a:xfrm>
            <a:off x="-50800" y="1474788"/>
            <a:ext cx="144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400" u="none" dirty="0" smtClean="0">
                <a:solidFill>
                  <a:schemeClr val="bg1"/>
                </a:solidFill>
              </a:rPr>
              <a:t>vulnerabel</a:t>
            </a:r>
            <a:endParaRPr lang="de-DE" sz="1400" u="none" dirty="0">
              <a:solidFill>
                <a:schemeClr val="bg1"/>
              </a:solidFill>
            </a:endParaRPr>
          </a:p>
        </p:txBody>
      </p:sp>
      <p:cxnSp>
        <p:nvCxnSpPr>
          <p:cNvPr id="33" name="Gerade Verbindung mit Pfeil 32"/>
          <p:cNvCxnSpPr/>
          <p:nvPr/>
        </p:nvCxnSpPr>
        <p:spPr bwMode="auto">
          <a:xfrm flipH="1">
            <a:off x="1193800" y="1066800"/>
            <a:ext cx="6413500" cy="25400"/>
          </a:xfrm>
          <a:prstGeom prst="straightConnector1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  <a:prstDash val="soli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6" name="Gerade Verbindung mit Pfeil 35"/>
          <p:cNvCxnSpPr/>
          <p:nvPr/>
        </p:nvCxnSpPr>
        <p:spPr bwMode="auto">
          <a:xfrm flipH="1">
            <a:off x="1130300" y="3187700"/>
            <a:ext cx="6464300" cy="25400"/>
          </a:xfrm>
          <a:prstGeom prst="straightConnector1">
            <a:avLst/>
          </a:prstGeom>
          <a:noFill/>
          <a:ln w="50800">
            <a:solidFill>
              <a:schemeClr val="bg2"/>
            </a:solidFill>
            <a:prstDash val="sysDash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7" name="Gerade Verbindung mit Pfeil 36"/>
          <p:cNvCxnSpPr/>
          <p:nvPr/>
        </p:nvCxnSpPr>
        <p:spPr bwMode="auto">
          <a:xfrm flipH="1">
            <a:off x="1155700" y="4152900"/>
            <a:ext cx="6438900" cy="25400"/>
          </a:xfrm>
          <a:prstGeom prst="straightConnector1">
            <a:avLst/>
          </a:prstGeom>
          <a:noFill/>
          <a:ln w="50800">
            <a:solidFill>
              <a:schemeClr val="bg2"/>
            </a:solidFill>
            <a:prstDash val="sysDash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9" name="Gerade Verbindung mit Pfeil 38"/>
          <p:cNvCxnSpPr/>
          <p:nvPr/>
        </p:nvCxnSpPr>
        <p:spPr bwMode="auto">
          <a:xfrm flipV="1">
            <a:off x="3175000" y="1079500"/>
            <a:ext cx="12700" cy="5246688"/>
          </a:xfrm>
          <a:prstGeom prst="straightConnector1">
            <a:avLst/>
          </a:prstGeom>
          <a:noFill/>
          <a:ln w="50800">
            <a:solidFill>
              <a:schemeClr val="bg2"/>
            </a:solidFill>
            <a:prstDash val="sysDash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3" name="Gerade Verbindung mit Pfeil 42"/>
          <p:cNvCxnSpPr/>
          <p:nvPr/>
        </p:nvCxnSpPr>
        <p:spPr bwMode="auto">
          <a:xfrm flipV="1">
            <a:off x="5384800" y="1130300"/>
            <a:ext cx="12700" cy="5246688"/>
          </a:xfrm>
          <a:prstGeom prst="straightConnector1">
            <a:avLst/>
          </a:prstGeom>
          <a:noFill/>
          <a:ln w="50800">
            <a:solidFill>
              <a:schemeClr val="bg2"/>
            </a:solidFill>
            <a:prstDash val="sysDash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4" name="Gerade Verbindung mit Pfeil 43"/>
          <p:cNvCxnSpPr/>
          <p:nvPr/>
        </p:nvCxnSpPr>
        <p:spPr bwMode="auto">
          <a:xfrm flipV="1">
            <a:off x="7594600" y="1046956"/>
            <a:ext cx="12700" cy="5246688"/>
          </a:xfrm>
          <a:prstGeom prst="straightConnector1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  <a:prstDash val="soli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5" name="Gerade Verbindung mit Pfeil 64"/>
          <p:cNvCxnSpPr/>
          <p:nvPr/>
        </p:nvCxnSpPr>
        <p:spPr bwMode="auto">
          <a:xfrm>
            <a:off x="2578100" y="1104900"/>
            <a:ext cx="4991100" cy="3987800"/>
          </a:xfrm>
          <a:prstGeom prst="straightConnector1">
            <a:avLst/>
          </a:prstGeom>
          <a:noFill/>
          <a:ln w="50800">
            <a:solidFill>
              <a:schemeClr val="bg2"/>
            </a:solidFill>
            <a:prstDash val="sysDash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2376488" y="279400"/>
            <a:ext cx="7772400" cy="533400"/>
          </a:xfrm>
        </p:spPr>
        <p:txBody>
          <a:bodyPr/>
          <a:lstStyle/>
          <a:p>
            <a:r>
              <a:rPr lang="de-DE" dirty="0" smtClean="0"/>
              <a:t>Transitorisches Sozialraummodell</a:t>
            </a:r>
            <a:endParaRPr lang="de-DE" b="1" dirty="0"/>
          </a:p>
        </p:txBody>
      </p:sp>
      <p:sp>
        <p:nvSpPr>
          <p:cNvPr id="34" name="Titel 1"/>
          <p:cNvSpPr txBox="1">
            <a:spLocks/>
          </p:cNvSpPr>
          <p:nvPr/>
        </p:nvSpPr>
        <p:spPr bwMode="auto">
          <a:xfrm>
            <a:off x="1231900" y="6324600"/>
            <a:ext cx="193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400" u="none" dirty="0">
                <a:solidFill>
                  <a:srgbClr val="FFFFFF"/>
                </a:solidFill>
              </a:rPr>
              <a:t>n</a:t>
            </a:r>
            <a:r>
              <a:rPr lang="de-DE" sz="1400" u="none" dirty="0" smtClean="0">
                <a:solidFill>
                  <a:srgbClr val="FFFFFF"/>
                </a:solidFill>
              </a:rPr>
              <a:t>iedrige Belastungswahrnehmung</a:t>
            </a:r>
          </a:p>
        </p:txBody>
      </p:sp>
      <p:cxnSp>
        <p:nvCxnSpPr>
          <p:cNvPr id="35" name="Gerade Verbindung mit Pfeil 34"/>
          <p:cNvCxnSpPr/>
          <p:nvPr/>
        </p:nvCxnSpPr>
        <p:spPr bwMode="auto">
          <a:xfrm>
            <a:off x="1231900" y="2578100"/>
            <a:ext cx="4635500" cy="3860800"/>
          </a:xfrm>
          <a:prstGeom prst="straightConnector1">
            <a:avLst/>
          </a:prstGeom>
          <a:noFill/>
          <a:ln w="50800">
            <a:solidFill>
              <a:schemeClr val="bg2"/>
            </a:solidFill>
            <a:prstDash val="sysDash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2" name="Gruppierung 13"/>
          <p:cNvGrpSpPr/>
          <p:nvPr/>
        </p:nvGrpSpPr>
        <p:grpSpPr>
          <a:xfrm rot="2318407">
            <a:off x="4317999" y="2151484"/>
            <a:ext cx="3276600" cy="554795"/>
            <a:chOff x="4559300" y="1362905"/>
            <a:chExt cx="3276600" cy="554795"/>
          </a:xfrm>
        </p:grpSpPr>
        <p:sp>
          <p:nvSpPr>
            <p:cNvPr id="12" name="Abgerundetes Rechteck 11"/>
            <p:cNvSpPr/>
            <p:nvPr/>
          </p:nvSpPr>
          <p:spPr bwMode="auto">
            <a:xfrm>
              <a:off x="4559300" y="1397000"/>
              <a:ext cx="3276600" cy="5207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112" charset="0"/>
                <a:ea typeface="ＭＳ Ｐゴシック" pitchFamily="-112" charset="-128"/>
              </a:endParaRPr>
            </a:p>
          </p:txBody>
        </p:sp>
        <p:sp>
          <p:nvSpPr>
            <p:cNvPr id="66" name="Titel 1"/>
            <p:cNvSpPr txBox="1">
              <a:spLocks/>
            </p:cNvSpPr>
            <p:nvPr/>
          </p:nvSpPr>
          <p:spPr bwMode="auto">
            <a:xfrm>
              <a:off x="4597400" y="1362905"/>
              <a:ext cx="3211437" cy="529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444A4B"/>
                  </a:solidFill>
                  <a:latin typeface="+mj-lt"/>
                  <a:ea typeface="MS PGothic" pitchFamily="34" charset="-128"/>
                  <a:cs typeface="MS PGothic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9pPr>
            </a:lstStyle>
            <a:p>
              <a:pPr algn="ctr"/>
              <a:r>
                <a:rPr lang="de-DE" sz="2000" u="none" dirty="0" smtClean="0">
                  <a:solidFill>
                    <a:srgbClr val="FF0000"/>
                  </a:solidFill>
                </a:rPr>
                <a:t>Zone der De-Humanisierung</a:t>
              </a:r>
              <a:endParaRPr lang="de-DE" sz="2000" u="non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uppierung 44"/>
          <p:cNvGrpSpPr/>
          <p:nvPr/>
        </p:nvGrpSpPr>
        <p:grpSpPr>
          <a:xfrm rot="2318407">
            <a:off x="2666999" y="3446883"/>
            <a:ext cx="3276600" cy="554795"/>
            <a:chOff x="4559300" y="1362905"/>
            <a:chExt cx="3276600" cy="554795"/>
          </a:xfrm>
        </p:grpSpPr>
        <p:sp>
          <p:nvSpPr>
            <p:cNvPr id="46" name="Abgerundetes Rechteck 45"/>
            <p:cNvSpPr/>
            <p:nvPr/>
          </p:nvSpPr>
          <p:spPr bwMode="auto">
            <a:xfrm>
              <a:off x="4559300" y="1397000"/>
              <a:ext cx="3276600" cy="5207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112" charset="0"/>
                <a:ea typeface="ＭＳ Ｐゴシック" pitchFamily="-112" charset="-128"/>
              </a:endParaRPr>
            </a:p>
          </p:txBody>
        </p:sp>
        <p:sp>
          <p:nvSpPr>
            <p:cNvPr id="47" name="Titel 1"/>
            <p:cNvSpPr txBox="1">
              <a:spLocks/>
            </p:cNvSpPr>
            <p:nvPr/>
          </p:nvSpPr>
          <p:spPr bwMode="auto">
            <a:xfrm>
              <a:off x="4597400" y="1362905"/>
              <a:ext cx="3211437" cy="529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444A4B"/>
                  </a:solidFill>
                  <a:latin typeface="+mj-lt"/>
                  <a:ea typeface="MS PGothic" pitchFamily="34" charset="-128"/>
                  <a:cs typeface="MS PGothic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9pPr>
            </a:lstStyle>
            <a:p>
              <a:pPr algn="ctr"/>
              <a:r>
                <a:rPr lang="de-DE" sz="2000" u="none" dirty="0" smtClean="0">
                  <a:solidFill>
                    <a:srgbClr val="FFFF00"/>
                  </a:solidFill>
                </a:rPr>
                <a:t>Zone der Aushandlung</a:t>
              </a:r>
              <a:endParaRPr lang="de-DE" sz="2000" u="none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uppierung 49"/>
          <p:cNvGrpSpPr/>
          <p:nvPr/>
        </p:nvGrpSpPr>
        <p:grpSpPr>
          <a:xfrm rot="2318407">
            <a:off x="1117599" y="4818484"/>
            <a:ext cx="3276600" cy="554795"/>
            <a:chOff x="4559300" y="1362905"/>
            <a:chExt cx="3276600" cy="554795"/>
          </a:xfrm>
        </p:grpSpPr>
        <p:sp>
          <p:nvSpPr>
            <p:cNvPr id="51" name="Abgerundetes Rechteck 50"/>
            <p:cNvSpPr/>
            <p:nvPr/>
          </p:nvSpPr>
          <p:spPr bwMode="auto">
            <a:xfrm>
              <a:off x="4559300" y="1397000"/>
              <a:ext cx="3276600" cy="5207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-112" charset="0"/>
                <a:ea typeface="ＭＳ Ｐゴシック" pitchFamily="-112" charset="-128"/>
              </a:endParaRPr>
            </a:p>
          </p:txBody>
        </p:sp>
        <p:sp>
          <p:nvSpPr>
            <p:cNvPr id="52" name="Titel 1"/>
            <p:cNvSpPr txBox="1">
              <a:spLocks/>
            </p:cNvSpPr>
            <p:nvPr/>
          </p:nvSpPr>
          <p:spPr bwMode="auto">
            <a:xfrm>
              <a:off x="4597400" y="1362905"/>
              <a:ext cx="3211437" cy="529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444A4B"/>
                  </a:solidFill>
                  <a:latin typeface="+mj-lt"/>
                  <a:ea typeface="MS PGothic" pitchFamily="34" charset="-128"/>
                  <a:cs typeface="MS PGothic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MS PGothic" pitchFamily="34" charset="-128"/>
                  <a:cs typeface="MS PGothic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44A4B"/>
                  </a:solidFill>
                  <a:latin typeface="Arial Narrow" pitchFamily="-112" charset="0"/>
                  <a:ea typeface="ＭＳ Ｐゴシック" pitchFamily="-112" charset="-128"/>
                </a:defRPr>
              </a:lvl9pPr>
            </a:lstStyle>
            <a:p>
              <a:pPr algn="ctr"/>
              <a:r>
                <a:rPr lang="de-DE" sz="2000" u="none" dirty="0" smtClean="0">
                  <a:solidFill>
                    <a:srgbClr val="4F7921"/>
                  </a:solidFill>
                </a:rPr>
                <a:t>Zone der Stabilisierung</a:t>
              </a:r>
              <a:endParaRPr lang="de-DE" sz="2000" u="none" dirty="0">
                <a:solidFill>
                  <a:srgbClr val="4F7921"/>
                </a:solidFill>
              </a:endParaRPr>
            </a:p>
          </p:txBody>
        </p:sp>
      </p:grpSp>
      <p:sp>
        <p:nvSpPr>
          <p:cNvPr id="42" name="Abgerundetes Rechteck 41"/>
          <p:cNvSpPr/>
          <p:nvPr/>
        </p:nvSpPr>
        <p:spPr bwMode="auto">
          <a:xfrm>
            <a:off x="127000" y="5803900"/>
            <a:ext cx="876300" cy="3302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45" name="Titel 1"/>
          <p:cNvSpPr txBox="1">
            <a:spLocks/>
          </p:cNvSpPr>
          <p:nvPr/>
        </p:nvSpPr>
        <p:spPr bwMode="auto">
          <a:xfrm>
            <a:off x="-139700" y="5691188"/>
            <a:ext cx="144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400" u="none" dirty="0" err="1" smtClean="0">
                <a:solidFill>
                  <a:schemeClr val="bg1"/>
                </a:solidFill>
              </a:rPr>
              <a:t>resilient</a:t>
            </a:r>
            <a:endParaRPr lang="de-DE" sz="1400" u="none" dirty="0">
              <a:solidFill>
                <a:schemeClr val="bg1"/>
              </a:solidFill>
            </a:endParaRPr>
          </a:p>
        </p:txBody>
      </p:sp>
      <p:sp>
        <p:nvSpPr>
          <p:cNvPr id="60" name="Abgerundetes Rechteck 59"/>
          <p:cNvSpPr/>
          <p:nvPr/>
        </p:nvSpPr>
        <p:spPr bwMode="auto">
          <a:xfrm>
            <a:off x="5422900" y="6413500"/>
            <a:ext cx="2006600" cy="4445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61" name="Titel 1"/>
          <p:cNvSpPr txBox="1">
            <a:spLocks/>
          </p:cNvSpPr>
          <p:nvPr/>
        </p:nvSpPr>
        <p:spPr bwMode="auto">
          <a:xfrm>
            <a:off x="5486400" y="6324600"/>
            <a:ext cx="193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44A4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444A4B"/>
                </a:solidFill>
                <a:latin typeface="Arial Narrow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de-DE" sz="1400" u="none" dirty="0" smtClean="0">
                <a:solidFill>
                  <a:srgbClr val="FFFFFF"/>
                </a:solidFill>
              </a:rPr>
              <a:t>hohe</a:t>
            </a:r>
          </a:p>
          <a:p>
            <a:pPr algn="ctr"/>
            <a:r>
              <a:rPr lang="de-DE" sz="1400" u="none" dirty="0" smtClean="0">
                <a:solidFill>
                  <a:srgbClr val="FFFFFF"/>
                </a:solidFill>
              </a:rPr>
              <a:t>Belastungswahrnehmung</a:t>
            </a:r>
          </a:p>
        </p:txBody>
      </p:sp>
      <p:sp>
        <p:nvSpPr>
          <p:cNvPr id="5" name="Pfeil nach links und rechts 4"/>
          <p:cNvSpPr/>
          <p:nvPr/>
        </p:nvSpPr>
        <p:spPr bwMode="auto">
          <a:xfrm rot="18805686">
            <a:off x="4747385" y="3169427"/>
            <a:ext cx="1322454" cy="393700"/>
          </a:xfrm>
          <a:prstGeom prst="leftRightArrow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  <p:sp>
        <p:nvSpPr>
          <p:cNvPr id="48" name="Pfeil nach links und rechts 47"/>
          <p:cNvSpPr/>
          <p:nvPr/>
        </p:nvSpPr>
        <p:spPr bwMode="auto">
          <a:xfrm rot="18805686">
            <a:off x="2524270" y="4033027"/>
            <a:ext cx="1322454" cy="393700"/>
          </a:xfrm>
          <a:prstGeom prst="leftRightArrow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sng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26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Inhaltsplatzhalter 3"/>
          <p:cNvSpPr>
            <a:spLocks noGrp="1"/>
          </p:cNvSpPr>
          <p:nvPr>
            <p:ph sz="half" idx="4294967295"/>
          </p:nvPr>
        </p:nvSpPr>
        <p:spPr>
          <a:xfrm>
            <a:off x="876300" y="1775220"/>
            <a:ext cx="8039100" cy="2570960"/>
          </a:xfrm>
        </p:spPr>
        <p:txBody>
          <a:bodyPr wrap="square" anchor="ctr">
            <a:spAutoFit/>
          </a:bodyPr>
          <a:lstStyle/>
          <a:p>
            <a:pPr marL="180975" indent="-180975" algn="ctr">
              <a:lnSpc>
                <a:spcPct val="120000"/>
              </a:lnSpc>
              <a:spcAft>
                <a:spcPts val="0"/>
              </a:spcAft>
              <a:buClr>
                <a:srgbClr val="00B050"/>
              </a:buClr>
              <a:buNone/>
              <a:tabLst>
                <a:tab pos="3949700" algn="l"/>
              </a:tabLst>
            </a:pPr>
            <a:r>
              <a:rPr lang="de-DE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Etabliert sich ein solches </a:t>
            </a:r>
            <a:r>
              <a:rPr lang="de-DE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(...) System</a:t>
            </a:r>
            <a:r>
              <a:rPr lang="de-DE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wird die </a:t>
            </a:r>
            <a:r>
              <a:rPr lang="de-DE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(.</a:t>
            </a:r>
            <a:r>
              <a:rPr lang="de-DE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de-DE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.) </a:t>
            </a:r>
            <a:r>
              <a:rPr lang="de-DE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Mitwirkung bei der Aushöhlung des Bedarfsdeckungsprinzips dramatisch verschärft: Arme werden dann auch hinsichtlich der Qualität der Ware als </a:t>
            </a:r>
            <a:r>
              <a:rPr lang="de-DE" sz="2800" b="1" i="1" dirty="0">
                <a:solidFill>
                  <a:srgbClr val="FF6600"/>
                </a:solidFill>
              </a:rPr>
              <a:t>unterhalb des Marktniveaus </a:t>
            </a:r>
            <a:r>
              <a:rPr lang="de-DE" sz="2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versorgbar</a:t>
            </a:r>
            <a:r>
              <a:rPr lang="de-DE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dargestellt</a:t>
            </a:r>
            <a:r>
              <a:rPr lang="de-DE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de-DE" sz="1800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4294967295"/>
          </p:nvPr>
        </p:nvSpPr>
        <p:spPr>
          <a:xfrm>
            <a:off x="114300" y="139700"/>
            <a:ext cx="901445" cy="10618291"/>
          </a:xfrm>
        </p:spPr>
        <p:txBody>
          <a:bodyPr wrap="square" anchor="t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„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/>
            <a:endParaRPr lang="de-DE" sz="15000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4294967295"/>
          </p:nvPr>
        </p:nvSpPr>
        <p:spPr>
          <a:xfrm>
            <a:off x="5296155" y="3542113"/>
            <a:ext cx="2717545" cy="3379387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“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4294967295"/>
          </p:nvPr>
        </p:nvSpPr>
        <p:spPr>
          <a:xfrm>
            <a:off x="393701" y="4809494"/>
            <a:ext cx="6597650" cy="1545038"/>
          </a:xfrm>
        </p:spPr>
        <p:txBody>
          <a:bodyPr wrap="square" anchor="t">
            <a:spAutoFit/>
          </a:bodyPr>
          <a:lstStyle/>
          <a:p>
            <a:pPr marL="0" indent="0" algn="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400" b="1" dirty="0" smtClean="0">
                <a:solidFill>
                  <a:srgbClr val="595959"/>
                </a:solidFill>
              </a:rPr>
              <a:t>Falk Roscher</a:t>
            </a:r>
            <a:endParaRPr lang="de-DE" sz="1400" dirty="0">
              <a:solidFill>
                <a:srgbClr val="595959"/>
              </a:solidFill>
            </a:endParaRPr>
          </a:p>
          <a:p>
            <a:pPr marL="0" indent="0" algn="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400" dirty="0" smtClean="0">
                <a:solidFill>
                  <a:srgbClr val="595959"/>
                </a:solidFill>
              </a:rPr>
              <a:t>Gefährdung </a:t>
            </a:r>
            <a:r>
              <a:rPr lang="de-DE" sz="1400" dirty="0">
                <a:solidFill>
                  <a:srgbClr val="595959"/>
                </a:solidFill>
              </a:rPr>
              <a:t>von Rechtsansprüchen durch private Wohltätigkeit? </a:t>
            </a:r>
            <a:r>
              <a:rPr lang="de-DE" sz="1400" dirty="0" smtClean="0">
                <a:solidFill>
                  <a:srgbClr val="595959"/>
                </a:solidFill>
              </a:rPr>
              <a:t>1996</a:t>
            </a: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FAEBA-3B2D-F549-9E3E-CA5F9A9C5DEF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 smtClean="0"/>
              <a:t>Neue Grenzen der Erträglichkeit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3990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a typeface="MS PGothic" charset="0"/>
              </a:rPr>
              <a:t>Hinterbühne der Tafeln</a:t>
            </a:r>
            <a:endParaRPr lang="de-DE" b="1" dirty="0" smtClean="0">
              <a:ea typeface="MS PGothic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01" y="1981200"/>
            <a:ext cx="4234915" cy="2832100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1979930"/>
            <a:ext cx="4267200" cy="2853690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Inhaltsplatzhalter 3"/>
          <p:cNvSpPr txBox="1">
            <a:spLocks/>
          </p:cNvSpPr>
          <p:nvPr/>
        </p:nvSpPr>
        <p:spPr bwMode="auto">
          <a:xfrm>
            <a:off x="7543800" y="5076194"/>
            <a:ext cx="1320800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 algn="r" eaLnBrk="0" hangingPunct="0">
              <a:spcBef>
                <a:spcPct val="20000"/>
              </a:spcBef>
              <a:spcAft>
                <a:spcPts val="0"/>
              </a:spcAft>
              <a:buClr>
                <a:srgbClr val="00B050"/>
              </a:buClr>
            </a:pPr>
            <a:r>
              <a:rPr lang="de-DE" sz="1400" u="none" kern="0" dirty="0" smtClean="0">
                <a:solidFill>
                  <a:srgbClr val="595959"/>
                </a:solidFill>
                <a:latin typeface="+mn-lt"/>
                <a:ea typeface="MS PGothic" pitchFamily="34" charset="-128"/>
              </a:rPr>
              <a:t>Fotos: Selke 2008</a:t>
            </a: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010CD-12FA-4497-B7FA-19F62634956E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700" y="-31750"/>
            <a:ext cx="9931400" cy="692150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 smtClean="0">
                <a:ea typeface="MS PGothic" charset="0"/>
              </a:rPr>
              <a:t>Vorderbühne der Tafeln</a:t>
            </a:r>
            <a:endParaRPr lang="de-DE" b="1" dirty="0" smtClean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a typeface="MS PGothic" charset="0"/>
              </a:rPr>
              <a:t>„Resonanzraum“ der Tafeln</a:t>
            </a:r>
            <a:endParaRPr lang="de-DE" b="1" dirty="0" smtClean="0">
              <a:ea typeface="MS PGothic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465288"/>
            <a:ext cx="8657880" cy="38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Inhaltsplatzhalter 3"/>
          <p:cNvSpPr>
            <a:spLocks noGrp="1"/>
          </p:cNvSpPr>
          <p:nvPr>
            <p:ph sz="half" idx="2"/>
          </p:nvPr>
        </p:nvSpPr>
        <p:spPr>
          <a:xfrm>
            <a:off x="704850" y="1881916"/>
            <a:ext cx="7670800" cy="2357568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2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Der äußeren Form nach kommt es vor diesem Hintergrund schon seit geraumer Zeit in der Bundesrepublik zu einer Expansion </a:t>
            </a:r>
            <a:r>
              <a:rPr lang="de-DE" sz="2900" b="1" i="1" dirty="0" smtClean="0">
                <a:solidFill>
                  <a:srgbClr val="FF6600"/>
                </a:solidFill>
              </a:rPr>
              <a:t>vormodern </a:t>
            </a:r>
            <a:r>
              <a:rPr lang="de-DE" sz="2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anmutender Hilfeformen.</a:t>
            </a:r>
          </a:p>
          <a:p>
            <a:pPr marL="180975" indent="-180975"/>
            <a:endParaRPr lang="de-DE" sz="3100" dirty="0"/>
          </a:p>
        </p:txBody>
      </p:sp>
      <p:sp>
        <p:nvSpPr>
          <p:cNvPr id="19461" name="Datumsplatzhalt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85748-6788-4C45-81F9-E622E5602483}" type="datetime1">
              <a:rPr lang="de-DE"/>
              <a:pPr/>
              <a:t>27.11.2013</a:t>
            </a:fld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622300" y="457200"/>
            <a:ext cx="901445" cy="10618291"/>
          </a:xfrm>
        </p:spPr>
        <p:txBody>
          <a:bodyPr wrap="square" anchor="t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„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/>
            <a:endParaRPr lang="de-DE" sz="15000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108700" y="2818213"/>
            <a:ext cx="863600" cy="3379387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“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 smtClean="0"/>
              <a:t>Zeitalter der Mahlzeitnothilfen</a:t>
            </a:r>
            <a:endParaRPr lang="de-DE" b="1" dirty="0"/>
          </a:p>
        </p:txBody>
      </p:sp>
      <p:sp>
        <p:nvSpPr>
          <p:cNvPr id="14" name="Inhaltsplatzhalter 3"/>
          <p:cNvSpPr>
            <a:spLocks noGrp="1"/>
          </p:cNvSpPr>
          <p:nvPr>
            <p:ph sz="half" idx="2"/>
          </p:nvPr>
        </p:nvSpPr>
        <p:spPr>
          <a:xfrm>
            <a:off x="2362200" y="4111450"/>
            <a:ext cx="4470400" cy="1501950"/>
          </a:xfrm>
        </p:spPr>
        <p:txBody>
          <a:bodyPr wrap="square" anchor="t">
            <a:spAutoFit/>
          </a:bodyPr>
          <a:lstStyle/>
          <a:p>
            <a:pPr marL="0" indent="0" algn="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400" dirty="0" smtClean="0">
                <a:solidFill>
                  <a:srgbClr val="595959"/>
                </a:solidFill>
              </a:rPr>
              <a:t>Eckhard </a:t>
            </a:r>
            <a:r>
              <a:rPr lang="de-DE" sz="1400" dirty="0" err="1" smtClean="0">
                <a:solidFill>
                  <a:srgbClr val="595959"/>
                </a:solidFill>
              </a:rPr>
              <a:t>Reidegel/Beatrice</a:t>
            </a:r>
            <a:r>
              <a:rPr lang="de-DE" sz="1400" dirty="0" smtClean="0">
                <a:solidFill>
                  <a:srgbClr val="595959"/>
                </a:solidFill>
              </a:rPr>
              <a:t> </a:t>
            </a:r>
            <a:r>
              <a:rPr lang="de-DE" sz="1400" dirty="0" err="1" smtClean="0">
                <a:solidFill>
                  <a:srgbClr val="595959"/>
                </a:solidFill>
              </a:rPr>
              <a:t>Reubelt</a:t>
            </a:r>
            <a:r>
              <a:rPr lang="de-DE" sz="1400" dirty="0" smtClean="0">
                <a:solidFill>
                  <a:srgbClr val="595959"/>
                </a:solidFill>
              </a:rPr>
              <a:t> , 1995: Die Mahlzeitnothilfe in Deutschland. In: neue </a:t>
            </a:r>
            <a:r>
              <a:rPr lang="de-DE" sz="1400" dirty="0" err="1" smtClean="0">
                <a:solidFill>
                  <a:srgbClr val="595959"/>
                </a:solidFill>
              </a:rPr>
              <a:t>praxis</a:t>
            </a:r>
            <a:r>
              <a:rPr lang="de-DE" sz="1400" dirty="0" smtClean="0">
                <a:solidFill>
                  <a:srgbClr val="595959"/>
                </a:solidFill>
              </a:rPr>
              <a:t>, 25, 2, 167-182</a:t>
            </a: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641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Inhaltsplatzhalter 3"/>
          <p:cNvSpPr>
            <a:spLocks noGrp="1"/>
          </p:cNvSpPr>
          <p:nvPr>
            <p:ph sz="half" idx="4294967295"/>
          </p:nvPr>
        </p:nvSpPr>
        <p:spPr>
          <a:xfrm>
            <a:off x="711200" y="1499455"/>
            <a:ext cx="8039100" cy="3605089"/>
          </a:xfrm>
        </p:spPr>
        <p:txBody>
          <a:bodyPr wrap="square" anchor="ctr">
            <a:spAutoFit/>
          </a:bodyPr>
          <a:lstStyle/>
          <a:p>
            <a:pPr marL="180975" indent="-180975" algn="ctr">
              <a:lnSpc>
                <a:spcPct val="120000"/>
              </a:lnSpc>
              <a:spcAft>
                <a:spcPts val="0"/>
              </a:spcAft>
              <a:buClr>
                <a:srgbClr val="00B050"/>
              </a:buClr>
              <a:buNone/>
              <a:tabLst>
                <a:tab pos="3949700" algn="l"/>
              </a:tabLst>
            </a:pPr>
            <a:r>
              <a:rPr lang="de-DE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 helfen einerseits, Armut zu lindern. Aber wir verändern nichts, </a:t>
            </a:r>
            <a:r>
              <a:rPr lang="de-DE" sz="2800" b="1" i="1" dirty="0">
                <a:solidFill>
                  <a:srgbClr val="FF6600"/>
                </a:solidFill>
              </a:rPr>
              <a:t>wir bekämpfen Armut damit nicht nachhaltig</a:t>
            </a:r>
            <a:r>
              <a:rPr lang="de-DE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Die Aktivitäten haben etwas von Pflasterkleben: Das Pflaster ist nötig, aber die Wunde darunter wird niemals heilen. Das Ziel, die Wunde zu heilen, wird verfehlt. Wer sich in der Hartz-IV-Ökonomie engagiert, muss diese </a:t>
            </a:r>
            <a:r>
              <a:rPr lang="de-DE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zwiespältigen </a:t>
            </a:r>
            <a:r>
              <a:rPr lang="de-DE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Wirkungen sehen.</a:t>
            </a:r>
            <a:endParaRPr lang="de-DE" sz="1800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4294967295"/>
          </p:nvPr>
        </p:nvSpPr>
        <p:spPr>
          <a:xfrm>
            <a:off x="165100" y="-152400"/>
            <a:ext cx="901445" cy="10618291"/>
          </a:xfrm>
        </p:spPr>
        <p:txBody>
          <a:bodyPr wrap="square" anchor="t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„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15000" dirty="0" smtClean="0"/>
          </a:p>
          <a:p>
            <a:pPr marL="180975" indent="-180975"/>
            <a:endParaRPr lang="de-DE" sz="15000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4294967295"/>
          </p:nvPr>
        </p:nvSpPr>
        <p:spPr>
          <a:xfrm>
            <a:off x="4889755" y="4164413"/>
            <a:ext cx="2717545" cy="3379387"/>
          </a:xfrm>
        </p:spPr>
        <p:txBody>
          <a:bodyPr wrap="square" anchor="ctr">
            <a:spAutoFit/>
          </a:bodyPr>
          <a:lstStyle/>
          <a:p>
            <a:pPr marL="180975" indent="-180975" algn="ct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5000" i="1" dirty="0" smtClean="0">
                <a:solidFill>
                  <a:srgbClr val="595959"/>
                </a:solidFill>
              </a:rPr>
              <a:t>“</a:t>
            </a:r>
            <a:endParaRPr lang="de-DE" sz="15000" dirty="0" smtClean="0">
              <a:solidFill>
                <a:srgbClr val="595959"/>
              </a:solidFill>
            </a:endParaRPr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3" name="Inhaltsplatzhalter 3"/>
          <p:cNvSpPr>
            <a:spLocks noGrp="1"/>
          </p:cNvSpPr>
          <p:nvPr>
            <p:ph sz="half" idx="4294967295"/>
          </p:nvPr>
        </p:nvSpPr>
        <p:spPr>
          <a:xfrm>
            <a:off x="831849" y="5254450"/>
            <a:ext cx="5765801" cy="1009507"/>
          </a:xfrm>
        </p:spPr>
        <p:txBody>
          <a:bodyPr wrap="square" anchor="t">
            <a:spAutoFit/>
          </a:bodyPr>
          <a:lstStyle/>
          <a:p>
            <a:pPr marL="0" indent="0" algn="r">
              <a:spcAft>
                <a:spcPts val="0"/>
              </a:spcAft>
              <a:buClr>
                <a:srgbClr val="00B050"/>
              </a:buClr>
              <a:buNone/>
            </a:pPr>
            <a:r>
              <a:rPr lang="de-DE" sz="1400" b="1" dirty="0" smtClean="0">
                <a:solidFill>
                  <a:srgbClr val="595959"/>
                </a:solidFill>
              </a:rPr>
              <a:t>Philipp </a:t>
            </a:r>
            <a:r>
              <a:rPr lang="de-DE" sz="1400" b="1" dirty="0">
                <a:solidFill>
                  <a:srgbClr val="595959"/>
                </a:solidFill>
              </a:rPr>
              <a:t>Büttner </a:t>
            </a:r>
            <a:r>
              <a:rPr lang="de-DE" sz="1400" dirty="0">
                <a:solidFill>
                  <a:srgbClr val="595959"/>
                </a:solidFill>
              </a:rPr>
              <a:t>vom Kirchlichen Dienst in der Arbeitswelt (München</a:t>
            </a:r>
            <a:r>
              <a:rPr lang="de-DE" sz="1400" dirty="0" smtClean="0">
                <a:solidFill>
                  <a:srgbClr val="595959"/>
                </a:solidFill>
              </a:rPr>
              <a:t>), 2012 </a:t>
            </a:r>
            <a:endParaRPr lang="de-DE" sz="2000" dirty="0" smtClean="0"/>
          </a:p>
          <a:p>
            <a:pPr marL="180975" indent="-180975">
              <a:buClr>
                <a:srgbClr val="00B050"/>
              </a:buClr>
              <a:buNone/>
            </a:pPr>
            <a:endParaRPr lang="de-DE" sz="2000" dirty="0" smtClean="0"/>
          </a:p>
          <a:p>
            <a:pPr marL="180975" indent="-180975"/>
            <a:endParaRPr lang="de-DE" sz="180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FAEBA-3B2D-F549-9E3E-CA5F9A9C5DEF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61988" y="395288"/>
            <a:ext cx="7772400" cy="533400"/>
          </a:xfrm>
        </p:spPr>
        <p:txBody>
          <a:bodyPr/>
          <a:lstStyle/>
          <a:p>
            <a:r>
              <a:rPr lang="de-DE" dirty="0" smtClean="0"/>
              <a:t>Selbstkritik der Tafeln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674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4" name="Bild 3" descr="David_Vinckboons15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9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010CD-12FA-4497-B7FA-19F62634956E}" type="slidenum">
              <a:rPr lang="de-DE" smtClean="0"/>
              <a:pPr>
                <a:defRPr/>
              </a:pPr>
              <a:t>71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0C80EF-F1CB-D94E-AC9E-66F363296C8D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Inhaltsplatzhalter 3"/>
          <p:cNvSpPr txBox="1">
            <a:spLocks/>
          </p:cNvSpPr>
          <p:nvPr/>
        </p:nvSpPr>
        <p:spPr bwMode="auto">
          <a:xfrm>
            <a:off x="6781800" y="5365893"/>
            <a:ext cx="2324100" cy="100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ea typeface="MS PGothic" charset="0"/>
              </a:rPr>
              <a:t>Ambivalenz der Tafeln </a:t>
            </a:r>
          </a:p>
        </p:txBody>
      </p:sp>
      <p:sp>
        <p:nvSpPr>
          <p:cNvPr id="19460" name="Inhaltsplatzhalter 3"/>
          <p:cNvSpPr>
            <a:spLocks noGrp="1"/>
          </p:cNvSpPr>
          <p:nvPr>
            <p:ph sz="half" idx="4294967295"/>
          </p:nvPr>
        </p:nvSpPr>
        <p:spPr>
          <a:xfrm>
            <a:off x="685800" y="1225176"/>
            <a:ext cx="8128000" cy="4682565"/>
          </a:xfrm>
        </p:spPr>
        <p:txBody>
          <a:bodyPr/>
          <a:lstStyle/>
          <a:p>
            <a:pPr marL="180975" indent="-180975">
              <a:spcBef>
                <a:spcPts val="1800"/>
              </a:spcBef>
              <a:spcAft>
                <a:spcPts val="6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>
                <a:solidFill>
                  <a:schemeClr val="bg2">
                    <a:lumMod val="50000"/>
                  </a:schemeClr>
                </a:solidFill>
                <a:cs typeface="+mn-cs"/>
              </a:rPr>
              <a:t>Tafeln und ähnliche existenzunterstützende Hilfsangebote 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als fester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  <a:cs typeface="+mn-cs"/>
              </a:rPr>
              <a:t>Bestandteil 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der „sozialen Dienste“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  <a:cs typeface="+mn-cs"/>
              </a:rPr>
              <a:t>in 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Deutschland</a:t>
            </a:r>
          </a:p>
          <a:p>
            <a:pPr marL="180975" indent="-180975">
              <a:spcBef>
                <a:spcPts val="1800"/>
              </a:spcBef>
              <a:spcAft>
                <a:spcPts val="6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cs typeface="+mn-cs"/>
              </a:rPr>
              <a:t>Ambivalente Einschätzung bei Trägern, Medien, Politik, Öffentlichkeit </a:t>
            </a:r>
            <a:endParaRPr lang="de-DE" sz="2400" dirty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581025" lvl="1" indent="-180975">
              <a:spcBef>
                <a:spcPts val="1800"/>
              </a:spcBef>
              <a:spcAft>
                <a:spcPts val="600"/>
              </a:spcAft>
              <a:buClr>
                <a:srgbClr val="00B050"/>
              </a:buClr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Sympathieträger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mit hohem Ansehen bei Spendern und in der Öffentlichkeit, die „aus dem Nichts eine Art 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Schlaraffenland hervorzaubern“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(Goettle 2010: 24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)? </a:t>
            </a:r>
          </a:p>
          <a:p>
            <a:pPr marL="400050" lvl="1" indent="0">
              <a:spcBef>
                <a:spcPts val="1800"/>
              </a:spcBef>
              <a:spcAft>
                <a:spcPts val="600"/>
              </a:spcAft>
              <a:buClr>
                <a:srgbClr val="00B050"/>
              </a:buClr>
              <a:buNone/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   oder...</a:t>
            </a:r>
            <a:endParaRPr lang="de-DE" sz="2400" dirty="0">
              <a:solidFill>
                <a:schemeClr val="bg2">
                  <a:lumMod val="50000"/>
                </a:schemeClr>
              </a:solidFill>
              <a:latin typeface="+mj-lt"/>
              <a:cs typeface="+mn-cs"/>
            </a:endParaRPr>
          </a:p>
          <a:p>
            <a:pPr marL="581025" lvl="1" indent="-180975">
              <a:spcBef>
                <a:spcPts val="1800"/>
              </a:spcBef>
              <a:spcAft>
                <a:spcPts val="600"/>
              </a:spcAft>
              <a:buClr>
                <a:srgbClr val="00B050"/>
              </a:buClr>
              <a:defRPr/>
            </a:pP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Beispiel für das stetige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Fortschreiten der Privatisierung des Armutsrisikos und der 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Armutsversorgung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rPr>
              <a:t>?</a:t>
            </a:r>
            <a:endParaRPr lang="de-DE" sz="2400" dirty="0" smtClean="0">
              <a:solidFill>
                <a:schemeClr val="bg2">
                  <a:lumMod val="50000"/>
                </a:schemeClr>
              </a:solidFill>
              <a:latin typeface="+mj-lt"/>
              <a:cs typeface="+mn-cs"/>
            </a:endParaRPr>
          </a:p>
          <a:p>
            <a:pPr marL="0" indent="0">
              <a:spcBef>
                <a:spcPts val="1800"/>
              </a:spcBef>
              <a:spcAft>
                <a:spcPts val="600"/>
              </a:spcAft>
              <a:buClr>
                <a:srgbClr val="00B050"/>
              </a:buClr>
              <a:buNone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Bef>
                <a:spcPts val="1800"/>
              </a:spcBef>
              <a:spcAft>
                <a:spcPts val="600"/>
              </a:spcAft>
              <a:buClr>
                <a:srgbClr val="00B050"/>
              </a:buClr>
              <a:buFont typeface="Wingdings" charset="2"/>
              <a:buChar char="§"/>
              <a:defRPr/>
            </a:pPr>
            <a:endParaRPr lang="de-DE" sz="2200" dirty="0" smtClean="0">
              <a:solidFill>
                <a:schemeClr val="bg2">
                  <a:lumMod val="50000"/>
                </a:schemeClr>
              </a:solidFill>
              <a:cs typeface="+mn-cs"/>
            </a:endParaRPr>
          </a:p>
          <a:p>
            <a:pPr marL="180975" indent="-180975">
              <a:spcBef>
                <a:spcPts val="1800"/>
              </a:spcBef>
              <a:spcAft>
                <a:spcPts val="600"/>
              </a:spcAft>
              <a:defRPr/>
            </a:pPr>
            <a:endParaRPr lang="de-DE" sz="1800" dirty="0">
              <a:cs typeface="+mn-cs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02750-A18F-F84C-AD14-17440E709636}" type="datetime1">
              <a:rPr lang="de-DE" smtClean="0"/>
              <a:pPr>
                <a:defRPr/>
              </a:pPr>
              <a:t>27.11.2013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26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4" y="3022600"/>
            <a:ext cx="3376337" cy="330144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27438" y="3125788"/>
            <a:ext cx="579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Aft>
                <a:spcPts val="1800"/>
              </a:spcAft>
              <a:defRPr/>
            </a:pPr>
            <a:endParaRPr lang="de-DE" sz="2000" b="1" u="none" kern="0" dirty="0">
              <a:solidFill>
                <a:srgbClr val="444A4B"/>
              </a:solidFill>
              <a:latin typeface="Arial Narrow Bold" charset="0"/>
              <a:ea typeface="MS PGothic" pitchFamily="34" charset="-128"/>
              <a:cs typeface="+mj-cs"/>
            </a:endParaRPr>
          </a:p>
        </p:txBody>
      </p:sp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5989638" y="3789363"/>
            <a:ext cx="20859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70400" y="3318947"/>
            <a:ext cx="4559300" cy="1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defRPr/>
            </a:pPr>
            <a:endParaRPr lang="de-DE" sz="2400" b="1" u="none" kern="0" cap="small" dirty="0" smtClean="0">
              <a:solidFill>
                <a:schemeClr val="accent3"/>
              </a:solidFill>
              <a:latin typeface="Arial Narrow Bold" charset="0"/>
              <a:ea typeface="MS PGothic" pitchFamily="34" charset="-128"/>
              <a:cs typeface="+mj-cs"/>
            </a:endParaRPr>
          </a:p>
          <a:p>
            <a:pPr>
              <a:spcAft>
                <a:spcPts val="1800"/>
              </a:spcAft>
              <a:defRPr/>
            </a:pPr>
            <a:r>
              <a:rPr lang="de-DE" sz="2400" b="1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Analyserahmen </a:t>
            </a:r>
            <a:r>
              <a:rPr lang="de-DE" sz="2400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des </a:t>
            </a:r>
            <a:r>
              <a:rPr lang="de-DE" sz="2400" u="none" kern="0" cap="small" dirty="0" err="1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forschungsprojekts</a:t>
            </a:r>
            <a:r>
              <a:rPr lang="de-DE" sz="2400" u="none" kern="0" cap="small" dirty="0" smtClean="0">
                <a:solidFill>
                  <a:schemeClr val="accent3"/>
                </a:solidFill>
                <a:latin typeface="Arial Narrow Bold" charset="0"/>
                <a:ea typeface="MS PGothic" pitchFamily="34" charset="-128"/>
                <a:cs typeface="+mj-cs"/>
              </a:rPr>
              <a:t> „Tafel-Monitor“</a:t>
            </a:r>
          </a:p>
        </p:txBody>
      </p:sp>
    </p:spTree>
    <p:extLst>
      <p:ext uri="{BB962C8B-B14F-4D97-AF65-F5344CB8AC3E}">
        <p14:creationId xmlns:p14="http://schemas.microsoft.com/office/powerpoint/2010/main" val="36612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100" b="0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-112" charset="0"/>
            <a:ea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100" b="0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-112" charset="0"/>
            <a:ea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1978</Words>
  <Application>Microsoft Office PowerPoint</Application>
  <PresentationFormat>Bildschirmpräsentation (4:3)</PresentationFormat>
  <Paragraphs>471</Paragraphs>
  <Slides>71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72" baseType="lpstr">
      <vt:lpstr>Leere Präsentation</vt:lpstr>
      <vt:lpstr>Die Tafelbewegung Bürgerschaftliches Engagement als Mittel zur Armutsbekämpfung oder zur Entrechtung?</vt:lpstr>
      <vt:lpstr>Prolog: Tafeln im kollektiven Bewusstsein</vt:lpstr>
      <vt:lpstr>Gliederung</vt:lpstr>
      <vt:lpstr>PowerPoint-Präsentation</vt:lpstr>
      <vt:lpstr>PowerPoint-Präsentation</vt:lpstr>
      <vt:lpstr>FIAN (Food First Informations- und Aktions-Netzwerk) </vt:lpstr>
      <vt:lpstr>Selbstkritik der Tafeln</vt:lpstr>
      <vt:lpstr>Ambivalenz der Tafeln </vt:lpstr>
      <vt:lpstr>PowerPoint-Präsentation</vt:lpstr>
      <vt:lpstr>Typische Fragestellungen der Debatte</vt:lpstr>
      <vt:lpstr>Forschungsprojekt „Tafel-Monitor“ (2011-2013)</vt:lpstr>
      <vt:lpstr>Analysedimensionen</vt:lpstr>
      <vt:lpstr>Regionale Disparitäten als Folge des Engagements</vt:lpstr>
      <vt:lpstr>PowerPoint-Präsentation</vt:lpstr>
      <vt:lpstr>„Gier nach Fremdbeweisen der    eigenen Existenz“ </vt:lpstr>
      <vt:lpstr>Nachhaltigkeit als Marketingstrategie</vt:lpstr>
      <vt:lpstr>Nachhaltigkeitsbehauptungen</vt:lpstr>
      <vt:lpstr>Nachhaltigkeits- oder Logistikpreis?</vt:lpstr>
      <vt:lpstr>Nachhaltigkeitskriterien</vt:lpstr>
      <vt:lpstr>Nachhaltigkeitskriterien</vt:lpstr>
      <vt:lpstr>Tafeln auf dem Prüfstand </vt:lpstr>
      <vt:lpstr>PowerPoint-Präsentation</vt:lpstr>
      <vt:lpstr>PowerPoint-Präsentation</vt:lpstr>
      <vt:lpstr>Politische Auswirkungen der Tafeln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Blühende „Engagement-Landschaften“?</vt:lpstr>
      <vt:lpstr>Freiwillige als Lückenbüßer?</vt:lpstr>
      <vt:lpstr>Freiwilligkeit als der neue Zwang?</vt:lpstr>
      <vt:lpstr>PowerPoint-Präsentation</vt:lpstr>
      <vt:lpstr>„Boom“ armutsökonomischer Angebote</vt:lpstr>
      <vt:lpstr>PowerPoint-Präsentation</vt:lpstr>
      <vt:lpstr>Delegation: „Dann geh‘ doch zur Tafel...“</vt:lpstr>
      <vt:lpstr>Missbrauch der Tafeln</vt:lpstr>
      <vt:lpstr>Was zeichnet Tafeln als armutsökonomische Angebote aus?</vt:lpstr>
      <vt:lpstr>Kommodifizierung von Armut</vt:lpstr>
      <vt:lpstr>PowerPoint-Präsentation</vt:lpstr>
      <vt:lpstr>Grundthese</vt:lpstr>
      <vt:lpstr>Nützliche Armut – für wen?</vt:lpstr>
      <vt:lpstr>2008: 15 Jahre Tafeln</vt:lpstr>
      <vt:lpstr>2013: 20 Jahre Tafeln</vt:lpstr>
      <vt:lpstr> Vielen Dank für Ihre Aufmerksamkeit!</vt:lpstr>
      <vt:lpstr>Was sind Kriterien „guter“ Armutsbekämpfung?</vt:lpstr>
      <vt:lpstr>PowerPoint-Präsentation</vt:lpstr>
      <vt:lpstr>www.tafelforum.de</vt:lpstr>
      <vt:lpstr>Kritisches Aktionsbündnis</vt:lpstr>
      <vt:lpstr>Video-Trailer</vt:lpstr>
      <vt:lpstr>Aktionstage, Berlin, April 2013</vt:lpstr>
      <vt:lpstr>PowerPoint-Präsentation</vt:lpstr>
      <vt:lpstr>PowerPoint-Präsentation</vt:lpstr>
      <vt:lpstr>Resonanzräume &amp; Formung der Debatte</vt:lpstr>
      <vt:lpstr>PowerPoint-Präsentation</vt:lpstr>
      <vt:lpstr>Alternative Tafeln</vt:lpstr>
      <vt:lpstr>Datenlage über Tafeln &amp; Co.</vt:lpstr>
      <vt:lpstr>Lokale Armutsbekämpfungsstrategie?</vt:lpstr>
      <vt:lpstr>„Boom“ der Tafeln </vt:lpstr>
      <vt:lpstr>Regionale Disparitäten als Folge des Engagements</vt:lpstr>
      <vt:lpstr>Praxis der Tafeln:  „Lebensprogramm“ versus „Überlebensprogramm“</vt:lpstr>
      <vt:lpstr>Transitorisches Sozialraummodell</vt:lpstr>
      <vt:lpstr>Neue Grenzen der Erträglichkeit</vt:lpstr>
      <vt:lpstr>Hinterbühne der Tafeln</vt:lpstr>
      <vt:lpstr>Vorderbühne der Tafeln</vt:lpstr>
      <vt:lpstr>„Resonanzraum“ der Tafeln</vt:lpstr>
      <vt:lpstr>Zeitalter der Mahlzeitnothilfen</vt:lpstr>
      <vt:lpstr>PowerPoint-Präsentation</vt:lpstr>
      <vt:lpstr>PowerPoint-Präsentation</vt:lpstr>
    </vt:vector>
  </TitlesOfParts>
  <Company>Die Keimzelle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HFU_PPTVorlage100908</dc:title>
  <dc:creator>Antje Däunert</dc:creator>
  <cp:lastModifiedBy>notebook1</cp:lastModifiedBy>
  <cp:revision>370</cp:revision>
  <cp:lastPrinted>2013-05-15T16:43:24Z</cp:lastPrinted>
  <dcterms:created xsi:type="dcterms:W3CDTF">2013-05-31T20:03:58Z</dcterms:created>
  <dcterms:modified xsi:type="dcterms:W3CDTF">2013-11-27T14:13:38Z</dcterms:modified>
</cp:coreProperties>
</file>